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69" r:id="rId3"/>
    <p:sldId id="282" r:id="rId4"/>
    <p:sldId id="279" r:id="rId5"/>
    <p:sldId id="278" r:id="rId6"/>
    <p:sldId id="281" r:id="rId7"/>
    <p:sldId id="277" r:id="rId8"/>
    <p:sldId id="280" r:id="rId9"/>
    <p:sldId id="283" r:id="rId10"/>
    <p:sldId id="284" r:id="rId11"/>
    <p:sldId id="274" r:id="rId12"/>
    <p:sldId id="273" r:id="rId13"/>
    <p:sldId id="275" r:id="rId1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6">
          <p15:clr>
            <a:srgbClr val="A4A3A4"/>
          </p15:clr>
        </p15:guide>
        <p15:guide id="2" orient="horz" pos="3803">
          <p15:clr>
            <a:srgbClr val="A4A3A4"/>
          </p15:clr>
        </p15:guide>
        <p15:guide id="3" orient="horz" pos="916">
          <p15:clr>
            <a:srgbClr val="A4A3A4"/>
          </p15:clr>
        </p15:guide>
        <p15:guide id="4" orient="horz" pos="460">
          <p15:clr>
            <a:srgbClr val="A4A3A4"/>
          </p15:clr>
        </p15:guide>
        <p15:guide id="5" orient="horz" pos="676">
          <p15:clr>
            <a:srgbClr val="A4A3A4"/>
          </p15:clr>
        </p15:guide>
        <p15:guide id="6" orient="horz" pos="1293">
          <p15:clr>
            <a:srgbClr val="A4A3A4"/>
          </p15:clr>
        </p15:guide>
        <p15:guide id="7" pos="336">
          <p15:clr>
            <a:srgbClr val="A4A3A4"/>
          </p15:clr>
        </p15:guide>
        <p15:guide id="8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1919"/>
    <a:srgbClr val="3B3B3A"/>
    <a:srgbClr val="C7D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1" autoAdjust="0"/>
  </p:normalViewPr>
  <p:slideViewPr>
    <p:cSldViewPr snapToObjects="1" showGuides="1">
      <p:cViewPr varScale="1">
        <p:scale>
          <a:sx n="107" d="100"/>
          <a:sy n="107" d="100"/>
        </p:scale>
        <p:origin x="-84" y="-114"/>
      </p:cViewPr>
      <p:guideLst>
        <p:guide orient="horz" pos="2186"/>
        <p:guide orient="horz" pos="3803"/>
        <p:guide orient="horz" pos="916"/>
        <p:guide orient="horz" pos="460"/>
        <p:guide orient="horz" pos="676"/>
        <p:guide orient="horz" pos="1293"/>
        <p:guide pos="33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C83496-4879-B243-B1E8-C6B24277EC1F}" type="datetimeFigureOut">
              <a:rPr lang="de-DE"/>
              <a:pPr>
                <a:defRPr/>
              </a:pPr>
              <a:t>19.03.2015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16815B-79CA-6E47-B124-3F99F4FA72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6142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5AC3A6-52E5-F349-B801-F379DC8F657B}" type="datetimeFigureOut">
              <a:rPr lang="de-DE"/>
              <a:pPr>
                <a:defRPr/>
              </a:pPr>
              <a:t>19.03.2015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992E3D-7A38-3E48-AC73-66BCFEFA83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66989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j0464_aq_ppt_rz_hgr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899591" y="4590000"/>
            <a:ext cx="5545524" cy="129614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marR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0" i="0" kern="0" cap="none" spc="0">
                <a:solidFill>
                  <a:srgbClr val="3B3B3A"/>
                </a:solidFill>
                <a:latin typeface="Arial Black"/>
              </a:defRPr>
            </a:lvl1pPr>
            <a:lvl2pPr>
              <a:lnSpc>
                <a:spcPts val="2400"/>
              </a:lnSpc>
              <a:defRPr sz="1800" spc="50"/>
            </a:lvl2pPr>
            <a:lvl3pPr>
              <a:lnSpc>
                <a:spcPts val="2400"/>
              </a:lnSpc>
              <a:defRPr sz="1800" spc="50"/>
            </a:lvl3pPr>
            <a:lvl4pPr>
              <a:lnSpc>
                <a:spcPts val="2400"/>
              </a:lnSpc>
              <a:defRPr sz="1800" spc="50"/>
            </a:lvl4pPr>
            <a:lvl5pPr>
              <a:lnSpc>
                <a:spcPts val="2400"/>
              </a:lnSpc>
              <a:defRPr sz="1800" spc="5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6"/>
          <p:cNvSpPr>
            <a:spLocks noGrp="1"/>
          </p:cNvSpPr>
          <p:nvPr>
            <p:ph type="title"/>
          </p:nvPr>
        </p:nvSpPr>
        <p:spPr>
          <a:xfrm>
            <a:off x="899593" y="3024000"/>
            <a:ext cx="5544616" cy="1341104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lnSpc>
                <a:spcPts val="3600"/>
              </a:lnSpc>
              <a:defRPr lang="de-DE" sz="3200" b="0" i="0" kern="0" cap="all" spc="50" baseline="0" dirty="0" smtClean="0">
                <a:solidFill>
                  <a:srgbClr val="C7D300"/>
                </a:solidFill>
                <a:latin typeface="Arial Black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8193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vj0464_aq_ppt_rz_hg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11808"/>
          </a:xfrm>
          <a:prstGeom prst="rect">
            <a:avLst/>
          </a:prstGeom>
        </p:spPr>
      </p:pic>
      <p:pic>
        <p:nvPicPr>
          <p:cNvPr id="5" name="Bild 22" descr="logo_titel_300dp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563" y="6176963"/>
            <a:ext cx="798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40000" y="1890000"/>
            <a:ext cx="8062679" cy="900000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 kern="0" cap="all" spc="50">
                <a:solidFill>
                  <a:srgbClr val="C7D300"/>
                </a:solidFill>
                <a:latin typeface="Arial Black"/>
              </a:defRPr>
            </a:lvl1pPr>
            <a:lvl2pPr>
              <a:lnSpc>
                <a:spcPts val="2400"/>
              </a:lnSpc>
              <a:defRPr sz="1800" spc="50"/>
            </a:lvl2pPr>
            <a:lvl3pPr>
              <a:lnSpc>
                <a:spcPts val="2400"/>
              </a:lnSpc>
              <a:defRPr sz="1800" spc="50"/>
            </a:lvl3pPr>
            <a:lvl4pPr>
              <a:lnSpc>
                <a:spcPts val="2400"/>
              </a:lnSpc>
              <a:defRPr sz="1800" spc="50"/>
            </a:lvl4pPr>
            <a:lvl5pPr>
              <a:lnSpc>
                <a:spcPts val="2400"/>
              </a:lnSpc>
              <a:defRPr sz="1800" spc="5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15279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marR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1200" cap="none" spc="10">
                <a:solidFill>
                  <a:srgbClr val="3B3B3A"/>
                </a:solidFill>
                <a:latin typeface="Arial Black"/>
              </a:defRPr>
            </a:lvl1pPr>
            <a:lvl2pPr>
              <a:lnSpc>
                <a:spcPts val="2400"/>
              </a:lnSpc>
              <a:defRPr sz="1800" spc="50"/>
            </a:lvl2pPr>
            <a:lvl3pPr>
              <a:lnSpc>
                <a:spcPts val="2400"/>
              </a:lnSpc>
              <a:defRPr sz="1800" spc="50"/>
            </a:lvl3pPr>
            <a:lvl4pPr>
              <a:lnSpc>
                <a:spcPts val="2400"/>
              </a:lnSpc>
              <a:defRPr sz="1800" spc="50"/>
            </a:lvl4pPr>
            <a:lvl5pPr>
              <a:lnSpc>
                <a:spcPts val="2400"/>
              </a:lnSpc>
              <a:defRPr sz="1800" spc="5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59631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–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vj0464_aq_ppt_rz_hg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11808"/>
          </a:xfrm>
          <a:prstGeom prst="rect">
            <a:avLst/>
          </a:prstGeom>
        </p:spPr>
      </p:pic>
      <p:sp>
        <p:nvSpPr>
          <p:cNvPr id="9" name="Textplatzhalter 2"/>
          <p:cNvSpPr txBox="1">
            <a:spLocks/>
          </p:cNvSpPr>
          <p:nvPr userDrawn="1"/>
        </p:nvSpPr>
        <p:spPr>
          <a:xfrm>
            <a:off x="540000" y="1908001"/>
            <a:ext cx="8062679" cy="728912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 kern="0" cap="all" spc="30" baseline="0">
                <a:solidFill>
                  <a:srgbClr val="C7D3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0" i="0" kern="1200" spc="0" baseline="0">
                <a:solidFill>
                  <a:srgbClr val="3B3B3A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3pPr>
            <a:lvl4pPr marL="285750" indent="-285750" algn="l" defTabSz="457200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Font typeface="Lucida Grande"/>
              <a:buChar char="—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</p:txBody>
      </p:sp>
      <p:sp>
        <p:nvSpPr>
          <p:cNvPr id="12" name="Textplatzhalter 2"/>
          <p:cNvSpPr txBox="1">
            <a:spLocks/>
          </p:cNvSpPr>
          <p:nvPr userDrawn="1"/>
        </p:nvSpPr>
        <p:spPr>
          <a:xfrm>
            <a:off x="540001" y="2924944"/>
            <a:ext cx="6912319" cy="2664296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 kern="0" cap="all" spc="30" baseline="0">
                <a:solidFill>
                  <a:srgbClr val="C7D3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ts val="21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b="0" i="0" kern="1200" spc="0" baseline="0">
                <a:solidFill>
                  <a:srgbClr val="3B3B3A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3pPr>
            <a:lvl4pPr marL="285750" indent="-285750" algn="l" defTabSz="457200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Font typeface="Lucida Grande"/>
              <a:buChar char="—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0" i="0" kern="1200" spc="0" baseline="0">
                <a:solidFill>
                  <a:srgbClr val="191919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</a:pPr>
            <a:endParaRPr lang="de-DE" sz="1600" cap="none" spc="0" dirty="0" smtClean="0">
              <a:solidFill>
                <a:srgbClr val="191919"/>
              </a:solidFill>
              <a:latin typeface="+mn-lt"/>
            </a:endParaRP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40000" y="1890000"/>
            <a:ext cx="8062679" cy="720081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0" i="0" kern="0" cap="all" spc="50" baseline="0">
                <a:solidFill>
                  <a:srgbClr val="C7D300"/>
                </a:solidFill>
                <a:latin typeface="Arial Black"/>
              </a:defRPr>
            </a:lvl1pPr>
            <a:lvl2pPr>
              <a:lnSpc>
                <a:spcPts val="2400"/>
              </a:lnSpc>
              <a:defRPr sz="1800" spc="50"/>
            </a:lvl2pPr>
            <a:lvl3pPr>
              <a:lnSpc>
                <a:spcPts val="2400"/>
              </a:lnSpc>
              <a:defRPr sz="1800" spc="50"/>
            </a:lvl3pPr>
            <a:lvl4pPr>
              <a:lnSpc>
                <a:spcPts val="2400"/>
              </a:lnSpc>
              <a:defRPr sz="1800" spc="50"/>
            </a:lvl4pPr>
            <a:lvl5pPr>
              <a:lnSpc>
                <a:spcPts val="2400"/>
              </a:lnSpc>
              <a:defRPr sz="1800" spc="5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40000" y="2934000"/>
            <a:ext cx="8062679" cy="278976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marR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0" cap="none" spc="0" baseline="0">
                <a:solidFill>
                  <a:srgbClr val="3B3B3A"/>
                </a:solidFill>
                <a:latin typeface="Arial Black"/>
              </a:defRPr>
            </a:lvl1pPr>
            <a:lvl2pPr>
              <a:lnSpc>
                <a:spcPts val="2400"/>
              </a:lnSpc>
              <a:defRPr sz="1800" spc="50"/>
            </a:lvl2pPr>
            <a:lvl3pPr>
              <a:lnSpc>
                <a:spcPts val="2400"/>
              </a:lnSpc>
              <a:defRPr sz="1800" spc="50"/>
            </a:lvl3pPr>
            <a:lvl4pPr>
              <a:lnSpc>
                <a:spcPts val="2400"/>
              </a:lnSpc>
              <a:defRPr sz="1800" spc="50"/>
            </a:lvl4pPr>
            <a:lvl5pPr>
              <a:lnSpc>
                <a:spcPts val="2400"/>
              </a:lnSpc>
              <a:defRPr sz="1800" spc="5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40000" y="3284984"/>
            <a:ext cx="8062679" cy="2673200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0" cap="none" spc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1800" spc="50"/>
            </a:lvl2pPr>
            <a:lvl3pPr>
              <a:lnSpc>
                <a:spcPts val="2400"/>
              </a:lnSpc>
              <a:defRPr sz="1800" spc="50"/>
            </a:lvl3pPr>
            <a:lvl4pPr>
              <a:lnSpc>
                <a:spcPts val="2400"/>
              </a:lnSpc>
              <a:defRPr sz="1800" spc="50"/>
            </a:lvl4pPr>
            <a:lvl5pPr>
              <a:lnSpc>
                <a:spcPts val="2400"/>
              </a:lnSpc>
              <a:defRPr sz="1800" spc="5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06812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–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vj0464_aq_ppt_rz_hgr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511808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540000" y="5256000"/>
            <a:ext cx="8062677" cy="549264"/>
          </a:xfrm>
          <a:prstGeom prst="rect">
            <a:avLst/>
          </a:prstGeom>
        </p:spPr>
        <p:txBody>
          <a:bodyPr vert="horz" wrap="square" lIns="0" tIns="0" rIns="0" bIns="0"/>
          <a:lstStyle>
            <a:lvl1pPr marL="0" marR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0" cap="none" spc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1800" spc="50"/>
            </a:lvl2pPr>
            <a:lvl3pPr>
              <a:lnSpc>
                <a:spcPts val="2400"/>
              </a:lnSpc>
              <a:defRPr sz="1800" spc="50"/>
            </a:lvl3pPr>
            <a:lvl4pPr>
              <a:lnSpc>
                <a:spcPts val="2400"/>
              </a:lnSpc>
              <a:defRPr sz="1800" spc="50"/>
            </a:lvl4pPr>
            <a:lvl5pPr>
              <a:lnSpc>
                <a:spcPts val="2400"/>
              </a:lnSpc>
              <a:defRPr sz="1800" spc="5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40000" y="1908000"/>
            <a:ext cx="8062679" cy="296864"/>
          </a:xfrm>
          <a:prstGeom prst="rect">
            <a:avLst/>
          </a:prstGeom>
        </p:spPr>
        <p:txBody>
          <a:bodyPr vert="horz" wrap="none" lIns="0" tIns="0" rIns="0" bIns="0"/>
          <a:lstStyle>
            <a:lvl1pPr marL="0" marR="0" indent="0" algn="l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0" i="0" kern="0" cap="none" spc="0">
                <a:solidFill>
                  <a:srgbClr val="3B3B3A"/>
                </a:solidFill>
                <a:latin typeface="Arial Black"/>
              </a:defRPr>
            </a:lvl1pPr>
            <a:lvl2pPr>
              <a:lnSpc>
                <a:spcPts val="2400"/>
              </a:lnSpc>
              <a:defRPr sz="1800" spc="50"/>
            </a:lvl2pPr>
            <a:lvl3pPr>
              <a:lnSpc>
                <a:spcPts val="2400"/>
              </a:lnSpc>
              <a:defRPr sz="1800" spc="50"/>
            </a:lvl3pPr>
            <a:lvl4pPr>
              <a:lnSpc>
                <a:spcPts val="2400"/>
              </a:lnSpc>
              <a:defRPr sz="1800" spc="50"/>
            </a:lvl4pPr>
            <a:lvl5pPr>
              <a:lnSpc>
                <a:spcPts val="2400"/>
              </a:lnSpc>
              <a:defRPr sz="1800" spc="5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9693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7"/>
          <p:cNvSpPr txBox="1">
            <a:spLocks/>
          </p:cNvSpPr>
          <p:nvPr/>
        </p:nvSpPr>
        <p:spPr>
          <a:xfrm>
            <a:off x="539750" y="6381750"/>
            <a:ext cx="6911975" cy="142875"/>
          </a:xfrm>
          <a:prstGeom prst="rect">
            <a:avLst/>
          </a:prstGeom>
        </p:spPr>
        <p:txBody>
          <a:bodyPr wrap="none" lIns="0" tIns="0" rIns="0" bIns="0" anchor="b"/>
          <a:lstStyle>
            <a:lvl1pPr marL="0" indent="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1000" kern="1200" cap="all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Char char="–"/>
              <a:defRPr sz="1000" kern="1200" cap="all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Char char="•"/>
              <a:defRPr sz="1000" kern="1200" cap="all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Char char="–"/>
              <a:defRPr sz="1000" kern="1200" cap="all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Char char="»"/>
              <a:defRPr sz="1000" kern="1200" cap="all" spc="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fld id="{CFA4C799-451F-2140-84C3-AF36352DABEB}" type="slidenum">
              <a:rPr lang="de-DE" kern="0" spc="20" smtClean="0"/>
              <a:pPr fontAlgn="auto">
                <a:spcAft>
                  <a:spcPts val="0"/>
                </a:spcAft>
                <a:defRPr/>
              </a:pPr>
              <a:t>‹Nr.›</a:t>
            </a:fld>
            <a:endParaRPr lang="de-DE" kern="0" spc="20" dirty="0" smtClean="0"/>
          </a:p>
        </p:txBody>
      </p:sp>
      <p:pic>
        <p:nvPicPr>
          <p:cNvPr id="1027" name="Bild 22" descr="logo_titel_300dp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2563" y="6176963"/>
            <a:ext cx="7985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Gemeinsam für bessere Perspektiven</a:t>
            </a:r>
            <a:br>
              <a:rPr lang="de-DE" dirty="0" smtClean="0"/>
            </a:br>
            <a:r>
              <a:rPr lang="de-DE" dirty="0" smtClean="0"/>
              <a:t>im Berufsleben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Ausbildung checken und verbessern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838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Wenn‘s um eure Ausbildung geht: </a:t>
            </a:r>
            <a:br>
              <a:rPr lang="de-DE" dirty="0" smtClean="0"/>
            </a:br>
            <a:r>
              <a:rPr lang="de-DE" dirty="0" smtClean="0"/>
              <a:t>Wir sind für euch da!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152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Als JAV können wir viel für bessere Ausbildungsbedingungen tun: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Wir kontrollieren regelmäßig eure Ausbildungsbedingungen – mit Umfragen,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Betriebsrundgängen und persönlichen Gesprächen.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Wir überprüfen, ob Ausbildungspläne, gesetzliche Vorschriften, Betriebs- bzw. Dienst-</a:t>
            </a:r>
            <a:br>
              <a:rPr lang="de-DE" dirty="0" smtClean="0">
                <a:latin typeface="+mn-lt"/>
              </a:rPr>
            </a:br>
            <a:r>
              <a:rPr lang="de-DE" dirty="0" err="1" smtClean="0">
                <a:latin typeface="+mn-lt"/>
              </a:rPr>
              <a:t>vereinbarungen</a:t>
            </a:r>
            <a:r>
              <a:rPr lang="de-DE" dirty="0" smtClean="0">
                <a:latin typeface="+mn-lt"/>
              </a:rPr>
              <a:t> und tarifvertragliche Regelungen zur Ausbildung eingehalten werden.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Dabei arbeiten wir eng mit dem Betriebs-/Personalrat zusammen. Gemeinsam haben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wir viele Informations- und Mitbestimmungsrechte. 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In regelmäßigen Gesprächen mit dem Arbeitgeber bringen wir die Ausbildungsqualität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auf den Tisch – und können ihm notfalls auf die Finger klopfen.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</a:pPr>
            <a:endParaRPr lang="de-DE" b="1" i="1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/>
            </a:r>
            <a:br>
              <a:rPr lang="de-DE" b="1" i="1" dirty="0" smtClean="0">
                <a:latin typeface="+mn-lt"/>
              </a:rPr>
            </a:br>
            <a:endParaRPr lang="de-DE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Eine starke Gewerkschaftsjugend –  </a:t>
            </a:r>
            <a:br>
              <a:rPr lang="de-DE" dirty="0" smtClean="0"/>
            </a:br>
            <a:r>
              <a:rPr lang="de-DE" dirty="0" smtClean="0"/>
              <a:t>Unverzichtbare Unterstützung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152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Die ver.di Jugend…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…qualifiziert uns zum Thema Ausbildungsqualität, damit wir alle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    Handlungsmöglichkeiten kennen und ausschöpfen können.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…kämpft um tarifvertragliche Regelungen für bessere Ausbildungsqualität.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…vernetzt JAVen in der Region, in der Branche und bundesweit – für mehr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    Unterstützung und Erfahrungsaustausch zum Thema Ausbildungsqualität.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…unterstützt unsere Aktionen und Maßnahmen für eine bessere Ausbildung –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    mit Informationen, Know-how und Materialien.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/>
            </a:r>
            <a:br>
              <a:rPr lang="de-DE" b="1" i="1" dirty="0" smtClean="0">
                <a:latin typeface="+mn-lt"/>
              </a:rPr>
            </a:br>
            <a:endParaRPr lang="de-DE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Unsere Chance: </a:t>
            </a:r>
            <a:br>
              <a:rPr lang="de-DE" dirty="0" smtClean="0"/>
            </a:br>
            <a:r>
              <a:rPr lang="de-DE" dirty="0" smtClean="0"/>
              <a:t>Lasst uns zusammen aktiv werden</a:t>
            </a:r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152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Was ihr selbst für eine bessere Ausbildung tun könnt: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Informiert uns möglichst frühzeitig über Probleme und Mängel in der Ausbildung.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Am besten in einem persönlichen Gespräch. Unsere Tür ist immer offen für euch!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Kommt auf unsere Veranstaltungen und überlegt gemeinsam mit uns,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wie wir die Ausbildung bei uns konkret verbessern können.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Beteiligt euch aktiv an unseren betrieblichen und öffentlichen Aktionen, 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um mehr Ausbildungsqualität durchzusetzen. Achtet dafür auf unsere Aushänge.</a:t>
            </a:r>
          </a:p>
          <a:p>
            <a:pPr marL="268288" indent="-176213">
              <a:spcAft>
                <a:spcPts val="6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Lasst euch selbst bei der nächsten JAV-Wahl als </a:t>
            </a:r>
            <a:r>
              <a:rPr lang="de-DE" dirty="0" err="1" smtClean="0">
                <a:latin typeface="+mn-lt"/>
              </a:rPr>
              <a:t>Kandidat_in</a:t>
            </a:r>
            <a:r>
              <a:rPr lang="de-DE" dirty="0" smtClean="0">
                <a:latin typeface="+mn-lt"/>
              </a:rPr>
              <a:t> aufstellen. Arbeitet bei</a:t>
            </a:r>
            <a:br>
              <a:rPr lang="de-DE" dirty="0" smtClean="0">
                <a:latin typeface="+mn-lt"/>
              </a:rPr>
            </a:br>
            <a:r>
              <a:rPr lang="de-DE" dirty="0" smtClean="0">
                <a:latin typeface="+mn-lt"/>
              </a:rPr>
              <a:t>uns aktiv mit. Ihr werdet sehn – es macht Spaß!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/>
            </a:r>
            <a:br>
              <a:rPr lang="de-DE" b="1" i="1" dirty="0" smtClean="0">
                <a:latin typeface="+mn-lt"/>
              </a:rPr>
            </a:br>
            <a:endParaRPr lang="de-DE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691680" y="2780928"/>
            <a:ext cx="5688632" cy="1908112"/>
          </a:xfrm>
        </p:spPr>
        <p:txBody>
          <a:bodyPr/>
          <a:lstStyle/>
          <a:p>
            <a:r>
              <a:rPr lang="de-DE" dirty="0" smtClean="0"/>
              <a:t>Ohne eure Unterstützung</a:t>
            </a:r>
          </a:p>
          <a:p>
            <a:r>
              <a:rPr lang="de-DE" dirty="0" smtClean="0"/>
              <a:t>Läuft nichts. </a:t>
            </a:r>
          </a:p>
          <a:p>
            <a:endParaRPr lang="de-DE" dirty="0" smtClean="0"/>
          </a:p>
          <a:p>
            <a:r>
              <a:rPr lang="de-DE" dirty="0" smtClean="0"/>
              <a:t>Gute Ausbildung </a:t>
            </a:r>
            <a:br>
              <a:rPr lang="de-DE" dirty="0" smtClean="0"/>
            </a:br>
            <a:r>
              <a:rPr lang="de-DE" dirty="0" smtClean="0"/>
              <a:t>gibt‘s nicht Geschenkt!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Gute Ausbildung lohnt sich – </a:t>
            </a:r>
            <a:br>
              <a:rPr lang="de-DE" dirty="0" smtClean="0"/>
            </a:br>
            <a:r>
              <a:rPr lang="de-DE" dirty="0" smtClean="0"/>
              <a:t>für alle Beteiligten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23130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dirty="0" smtClean="0"/>
              <a:t>Was bringt euch eine qualitativ hochwertige Ausbildung?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Bessere Chancen für euren beruflichen Erfolg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Weniger Probleme bei eurer Abschlussprüfung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Mehr Abwechslung, mehr Wissen, mehr Freude in eurer Ausbildung</a:t>
            </a:r>
          </a:p>
          <a:p>
            <a:pPr marL="268288" indent="-176213">
              <a:buClr>
                <a:srgbClr val="C7D300"/>
              </a:buClr>
            </a:pPr>
            <a:endParaRPr lang="de-DE" sz="900" dirty="0" smtClean="0">
              <a:latin typeface="+mn-lt"/>
            </a:endParaRPr>
          </a:p>
          <a:p>
            <a:pPr marL="176213" indent="-176213">
              <a:spcAft>
                <a:spcPts val="300"/>
              </a:spcAft>
              <a:buClr>
                <a:srgbClr val="C7D300"/>
              </a:buClr>
            </a:pPr>
            <a:r>
              <a:rPr lang="de-DE" dirty="0" smtClean="0"/>
              <a:t>Und was bringt sie eurem Arbeitgeber?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Mehr Motivation der Auszubildenden und Beschäftigten bei der Arbeit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Qualifizierter Nachwuchs für den Betrieb statt Fachkräftemangel</a:t>
            </a:r>
          </a:p>
          <a:p>
            <a:pPr marL="268288" indent="-176213"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/>
            </a:r>
            <a:br>
              <a:rPr lang="de-DE" b="1" i="1" dirty="0" smtClean="0">
                <a:latin typeface="+mn-lt"/>
              </a:rPr>
            </a:br>
            <a:endParaRPr lang="de-DE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Die aktuelle Situation:</a:t>
            </a:r>
          </a:p>
          <a:p>
            <a:r>
              <a:rPr lang="de-DE" dirty="0" smtClean="0"/>
              <a:t>In vielen Fällen noch mangelhaft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23130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dirty="0" smtClean="0"/>
              <a:t>Die Top 10 der häufigsten Qualitätsprobleme: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Zu wenig bzw. unqualifizierte </a:t>
            </a:r>
            <a:r>
              <a:rPr lang="de-DE" dirty="0" err="1" smtClean="0">
                <a:latin typeface="+mn-lt"/>
              </a:rPr>
              <a:t>Ausbilder_innen</a:t>
            </a:r>
            <a:endParaRPr lang="de-DE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Ausbildungsmittel fehlen oder müssen selbst gezahlt werden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Ausbildungsplan wird nicht eingehalten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Ausbildungsfremde Tätigkeiten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Keine klar geregelte Ausbildungs- und Freizeit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Regelmäßige Überstunden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Arbeitsüberlastung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Ungerechte Beurteilungen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Mobbing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r>
              <a:rPr lang="de-DE" dirty="0" smtClean="0">
                <a:latin typeface="+mn-lt"/>
              </a:rPr>
              <a:t>Schlechter Berufsschulunterricht</a:t>
            </a:r>
            <a:r>
              <a:rPr lang="de-DE" b="1" i="1" dirty="0" smtClean="0">
                <a:latin typeface="+mn-lt"/>
              </a:rPr>
              <a:t/>
            </a:r>
            <a:br>
              <a:rPr lang="de-DE" b="1" i="1" dirty="0" smtClean="0">
                <a:latin typeface="+mn-lt"/>
              </a:rPr>
            </a:br>
            <a:endParaRPr lang="de-DE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Ausbildung bei uns im Betrieb – </a:t>
            </a:r>
          </a:p>
          <a:p>
            <a:r>
              <a:rPr lang="de-DE" dirty="0" smtClean="0"/>
              <a:t>Was sind eure Erfahrungen?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87287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sz="2600" b="1" dirty="0" smtClean="0">
                <a:latin typeface="+mn-lt"/>
              </a:rPr>
              <a:t>Wird euer betrieblicher Ausbildungsplan </a:t>
            </a:r>
            <a:br>
              <a:rPr lang="de-DE" sz="2600" b="1" dirty="0" smtClean="0">
                <a:latin typeface="+mn-lt"/>
              </a:rPr>
            </a:br>
            <a:r>
              <a:rPr lang="de-DE" sz="2600" b="1" dirty="0" smtClean="0">
                <a:latin typeface="+mn-lt"/>
              </a:rPr>
              <a:t>stets eingehalten?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endParaRPr lang="de-DE" sz="2600" b="1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>Denn so soll es laut Gesetz sein!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endParaRPr lang="de-DE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Ausbildung bei uns im Betrieb – </a:t>
            </a:r>
          </a:p>
          <a:p>
            <a:r>
              <a:rPr lang="de-DE" dirty="0" smtClean="0"/>
              <a:t>Was sind eure Erfahrungen?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87287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sz="2600" b="1" dirty="0" smtClean="0">
                <a:latin typeface="+mn-lt"/>
              </a:rPr>
              <a:t>Müsst ihr regelmäßig Überstunden leisten?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endParaRPr lang="de-DE" sz="2600" b="1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>Überstunden darf es laut Gesetz nur in absoluten Ausnahmefällen geben!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endParaRPr lang="de-DE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Ausbildung bei uns im Betrieb – </a:t>
            </a:r>
          </a:p>
          <a:p>
            <a:r>
              <a:rPr lang="de-DE" dirty="0" smtClean="0"/>
              <a:t>Was sind eure Erfahrungen?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87287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sz="2600" b="1" dirty="0" smtClean="0">
                <a:latin typeface="+mn-lt"/>
              </a:rPr>
              <a:t>Könnt ihr eure Pausen ungestört</a:t>
            </a:r>
            <a:br>
              <a:rPr lang="de-DE" sz="2600" b="1" dirty="0" smtClean="0">
                <a:latin typeface="+mn-lt"/>
              </a:rPr>
            </a:br>
            <a:r>
              <a:rPr lang="de-DE" sz="2600" b="1" dirty="0" smtClean="0">
                <a:latin typeface="+mn-lt"/>
              </a:rPr>
              <a:t>in voller Länge nehmen?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endParaRPr lang="de-DE" sz="2600" b="1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>Denn so soll es laut Gesetz sein!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endParaRPr lang="de-DE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Ausbildung bei uns im Betrieb – </a:t>
            </a:r>
          </a:p>
          <a:p>
            <a:r>
              <a:rPr lang="de-DE" dirty="0" smtClean="0"/>
              <a:t>Was sind eure Erfahrungen?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87287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sz="2600" b="1" dirty="0" smtClean="0">
                <a:latin typeface="+mn-lt"/>
              </a:rPr>
              <a:t>Werdet ihr manchmal als Ersatz für fehlende </a:t>
            </a:r>
            <a:br>
              <a:rPr lang="de-DE" sz="2600" b="1" dirty="0" smtClean="0">
                <a:latin typeface="+mn-lt"/>
              </a:rPr>
            </a:br>
            <a:r>
              <a:rPr lang="de-DE" sz="2600" b="1" dirty="0" smtClean="0">
                <a:latin typeface="+mn-lt"/>
              </a:rPr>
              <a:t>Arbeitskräfte eingesetzt statt ausgebildet?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endParaRPr lang="de-DE" sz="2600" b="1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>Laut Gesetz ist es kein Ausbildungszweck, Personallücken zu füllen!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endParaRPr lang="de-DE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Ausbildung bei uns im Betrieb – </a:t>
            </a:r>
          </a:p>
          <a:p>
            <a:r>
              <a:rPr lang="de-DE" dirty="0" smtClean="0"/>
              <a:t>Was sind eure Erfahrungen?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87287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sz="2600" b="1" dirty="0" smtClean="0">
                <a:latin typeface="+mn-lt"/>
              </a:rPr>
              <a:t>Könnt ihr euer Berichtsheft 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sz="2600" b="1" dirty="0" smtClean="0">
                <a:latin typeface="+mn-lt"/>
              </a:rPr>
              <a:t>während der Arbeitszeit führen?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endParaRPr lang="de-DE" sz="2600" b="1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b="1" i="1" dirty="0" smtClean="0">
                <a:latin typeface="+mn-lt"/>
              </a:rPr>
              <a:t>Denn so soll es laut Gesetz sein!</a:t>
            </a: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endParaRPr lang="de-DE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Ausbildung bei uns im Betrieb – </a:t>
            </a:r>
          </a:p>
          <a:p>
            <a:r>
              <a:rPr lang="de-DE" dirty="0" smtClean="0"/>
              <a:t>Was sind eure Erfahrungen?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40000" y="2934001"/>
            <a:ext cx="8062679" cy="3087287"/>
          </a:xfrm>
        </p:spPr>
        <p:txBody>
          <a:bodyPr/>
          <a:lstStyle/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r>
              <a:rPr lang="de-DE" sz="2600" b="1" dirty="0" smtClean="0">
                <a:latin typeface="+mn-lt"/>
              </a:rPr>
              <a:t>Welche Probleme oder Mängel </a:t>
            </a:r>
            <a:br>
              <a:rPr lang="de-DE" sz="2600" b="1" dirty="0" smtClean="0">
                <a:latin typeface="+mn-lt"/>
              </a:rPr>
            </a:br>
            <a:r>
              <a:rPr lang="de-DE" sz="2600" b="1" dirty="0" smtClean="0">
                <a:latin typeface="+mn-lt"/>
              </a:rPr>
              <a:t>seht ihr noch in eurer Ausbildung?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C7D300"/>
              </a:buClr>
            </a:pPr>
            <a:endParaRPr lang="de-DE" sz="2600" b="1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  <a:buFont typeface="Arial" pitchFamily="34" charset="0"/>
              <a:buChar char="+"/>
            </a:pPr>
            <a:endParaRPr lang="de-DE" dirty="0" smtClean="0">
              <a:latin typeface="+mn-lt"/>
            </a:endParaRPr>
          </a:p>
          <a:p>
            <a:pPr marL="268288" indent="-176213">
              <a:spcAft>
                <a:spcPts val="300"/>
              </a:spcAft>
              <a:buClr>
                <a:srgbClr val="C7D300"/>
              </a:buClr>
            </a:pPr>
            <a:endParaRPr lang="de-DE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509400"/>
      </p:ext>
    </p:extLst>
  </p:cSld>
  <p:clrMapOvr>
    <a:masterClrMapping/>
  </p:clrMapOvr>
</p:sld>
</file>

<file path=ppt/theme/theme1.xml><?xml version="1.0" encoding="utf-8"?>
<a:theme xmlns:a="http://schemas.openxmlformats.org/drawingml/2006/main" name="vJ-PPT-Master Ausbildungsqualitä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vJ-PPT-Master Ausbildungsqualität</Template>
  <TotalTime>0</TotalTime>
  <Words>311</Words>
  <Application>Microsoft Office PowerPoint</Application>
  <PresentationFormat>Bildschirmpräsentation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vJ-PPT-Master Ausbildungsqualität</vt:lpstr>
      <vt:lpstr>Ausbildung checken und verbessern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Ausbildung checken und verbessern</dc:title>
  <dc:creator>KOLB - PR, Text, Training</dc:creator>
  <cp:lastModifiedBy>ishausch</cp:lastModifiedBy>
  <cp:revision>248</cp:revision>
  <cp:lastPrinted>2014-02-20T09:11:48Z</cp:lastPrinted>
  <dcterms:created xsi:type="dcterms:W3CDTF">2014-09-05T13:56:36Z</dcterms:created>
  <dcterms:modified xsi:type="dcterms:W3CDTF">2015-03-19T15:20:44Z</dcterms:modified>
</cp:coreProperties>
</file>