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291" r:id="rId3"/>
    <p:sldId id="283" r:id="rId4"/>
    <p:sldId id="287" r:id="rId5"/>
    <p:sldId id="288" r:id="rId6"/>
    <p:sldId id="290" r:id="rId7"/>
    <p:sldId id="289" r:id="rId8"/>
    <p:sldId id="281" r:id="rId9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6" pos="4558" userDrawn="1">
          <p15:clr>
            <a:srgbClr val="A4A3A4"/>
          </p15:clr>
        </p15:guide>
        <p15:guide id="8" pos="340" userDrawn="1">
          <p15:clr>
            <a:srgbClr val="A4A3A4"/>
          </p15:clr>
        </p15:guide>
        <p15:guide id="9" pos="5420" userDrawn="1">
          <p15:clr>
            <a:srgbClr val="A4A3A4"/>
          </p15:clr>
        </p15:guide>
        <p15:guide id="10" pos="3787" userDrawn="1">
          <p15:clr>
            <a:srgbClr val="A4A3A4"/>
          </p15:clr>
        </p15:guide>
        <p15:guide id="11" pos="3696" userDrawn="1">
          <p15:clr>
            <a:srgbClr val="A4A3A4"/>
          </p15:clr>
        </p15:guide>
        <p15:guide id="12" orient="horz" pos="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400"/>
    <a:srgbClr val="311F4B"/>
    <a:srgbClr val="F4C443"/>
    <a:srgbClr val="48B0C1"/>
    <a:srgbClr val="D91D4B"/>
    <a:srgbClr val="E4E5E3"/>
    <a:srgbClr val="3F3F3F"/>
    <a:srgbClr val="333333"/>
    <a:srgbClr val="272727"/>
    <a:srgbClr val="313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0"/>
    <p:restoredTop sz="92372" autoAdjust="0"/>
  </p:normalViewPr>
  <p:slideViewPr>
    <p:cSldViewPr snapToObjects="1">
      <p:cViewPr varScale="1">
        <p:scale>
          <a:sx n="99" d="100"/>
          <a:sy n="99" d="100"/>
        </p:scale>
        <p:origin x="1518" y="90"/>
      </p:cViewPr>
      <p:guideLst>
        <p:guide orient="horz" pos="3748"/>
        <p:guide orient="horz" pos="4110"/>
        <p:guide orient="horz" pos="1253"/>
        <p:guide orient="horz" pos="346"/>
        <p:guide pos="4558"/>
        <p:guide pos="340"/>
        <p:guide pos="5420"/>
        <p:guide pos="3787"/>
        <p:guide pos="3696"/>
        <p:guide orient="horz" pos="7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9184A-F9C2-A244-842C-71DD903C9289}" type="datetimeFigureOut">
              <a:rPr lang="de-DE" altLang="de-DE"/>
              <a:pPr/>
              <a:t>19.04.2022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F4512-5141-B74E-BE6C-ABC24BB983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A19E17-D1CC-1B44-A28E-9C1CFBAA3E5A}" type="datetimeFigureOut">
              <a:rPr lang="de-DE" altLang="de-DE"/>
              <a:pPr/>
              <a:t>19.04.2022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ACD0BC-F03B-4641-8623-6659A5DFF5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D0BC-F03B-4641-8623-6659A5DFF50A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V-J_ver.di%20Jugend/V-J_054_JAV-Wahl/V-J_054_06_PowerPoint-Master/02_pool/bilder/kapitelseite_01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V-J_ver.di%20Jugend/V-J_054_JAV-Wahl/V-J_054_06_PowerPoint-Master/02_pool/bilder/abschluss_01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7920000" cy="2160000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lIns="0" tIns="0" rIns="0" bIns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35946" y="2636837"/>
            <a:ext cx="2880419" cy="1080195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0" u="heavy" baseline="0">
                <a:solidFill>
                  <a:srgbClr val="311F4B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 smtClean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 smtClean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JAV</a:t>
            </a:r>
            <a:r>
              <a:rPr lang="de-DE" altLang="de-DE" sz="1000" b="1" baseline="0" dirty="0" smtClean="0">
                <a:solidFill>
                  <a:schemeClr val="tx1"/>
                </a:solidFill>
              </a:rPr>
              <a:t> &amp; Betriebsrat: Gemeinsam für junge Beschäftigte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540000" y="1907927"/>
            <a:ext cx="6768304" cy="102592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4000"/>
              </a:lnSpc>
              <a:defRPr lang="de-DE" sz="4000" b="0" i="0" kern="1200" cap="all" spc="100" baseline="0" dirty="0" smtClean="0">
                <a:solidFill>
                  <a:schemeClr val="bg1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79712" y="3164259"/>
            <a:ext cx="2952328" cy="100811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4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 smtClean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 smtClean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JAV</a:t>
            </a:r>
            <a:r>
              <a:rPr lang="de-DE" altLang="de-DE" sz="1000" b="1" baseline="0" dirty="0" smtClean="0">
                <a:solidFill>
                  <a:schemeClr val="tx1"/>
                </a:solidFill>
              </a:rPr>
              <a:t> &amp; Betriebsrat: Gemeinsam für junge Beschäftigte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549696"/>
            <a:ext cx="8064250" cy="719063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lnSpc>
                <a:spcPts val="2800"/>
              </a:lnSpc>
              <a:defRPr lang="de-DE" sz="2800" b="0" i="0" kern="0" cap="all" spc="100" baseline="0" dirty="0" smtClean="0">
                <a:solidFill>
                  <a:srgbClr val="F4C443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40000" y="1989138"/>
            <a:ext cx="6695825" cy="3960142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-2700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-2700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600" b="0" i="0" spc="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539750" y="1296000"/>
            <a:ext cx="8062387" cy="0"/>
          </a:xfrm>
          <a:prstGeom prst="line">
            <a:avLst/>
          </a:prstGeom>
          <a:ln w="38100">
            <a:solidFill>
              <a:srgbClr val="F4C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PRÄSENTATIONSTITEL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549696"/>
            <a:ext cx="8064250" cy="719063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lnSpc>
                <a:spcPts val="2800"/>
              </a:lnSpc>
              <a:defRPr lang="de-DE" sz="2800" b="0" i="0" kern="0" cap="all" spc="100" baseline="0" dirty="0" smtClean="0">
                <a:solidFill>
                  <a:srgbClr val="F4C443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011862" y="1989138"/>
            <a:ext cx="2586545" cy="3960142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989138"/>
            <a:ext cx="5327400" cy="39601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539750" y="1296000"/>
            <a:ext cx="8062387" cy="0"/>
          </a:xfrm>
          <a:prstGeom prst="line">
            <a:avLst/>
          </a:prstGeom>
          <a:ln w="38100">
            <a:solidFill>
              <a:srgbClr val="F4C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6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40000" y="6128690"/>
            <a:ext cx="6695825" cy="432000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949950"/>
          </a:xfrm>
          <a:custGeom>
            <a:avLst/>
            <a:gdLst>
              <a:gd name="connsiteX0" fmla="*/ 0 w 9144000"/>
              <a:gd name="connsiteY0" fmla="*/ 0 h 5949950"/>
              <a:gd name="connsiteX1" fmla="*/ 9144000 w 9144000"/>
              <a:gd name="connsiteY1" fmla="*/ 0 h 5949950"/>
              <a:gd name="connsiteX2" fmla="*/ 9144000 w 9144000"/>
              <a:gd name="connsiteY2" fmla="*/ 5949950 h 5949950"/>
              <a:gd name="connsiteX3" fmla="*/ 0 w 9144000"/>
              <a:gd name="connsiteY3" fmla="*/ 5949950 h 5949950"/>
              <a:gd name="connsiteX4" fmla="*/ 0 w 9144000"/>
              <a:gd name="connsiteY4" fmla="*/ 0 h 5949950"/>
              <a:gd name="connsiteX0" fmla="*/ 0 w 9144000"/>
              <a:gd name="connsiteY0" fmla="*/ 0 h 5949950"/>
              <a:gd name="connsiteX1" fmla="*/ 9144000 w 9144000"/>
              <a:gd name="connsiteY1" fmla="*/ 0 h 5949950"/>
              <a:gd name="connsiteX2" fmla="*/ 9144000 w 9144000"/>
              <a:gd name="connsiteY2" fmla="*/ 5314950 h 5949950"/>
              <a:gd name="connsiteX3" fmla="*/ 0 w 9144000"/>
              <a:gd name="connsiteY3" fmla="*/ 5949950 h 5949950"/>
              <a:gd name="connsiteX4" fmla="*/ 0 w 9144000"/>
              <a:gd name="connsiteY4" fmla="*/ 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949950">
                <a:moveTo>
                  <a:pt x="0" y="0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949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32" y="1628800"/>
            <a:ext cx="2952328" cy="100811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Bild 3" descr="vj0661_ppt_ausbildungsstart_rz_S2.2_su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7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7" r:id="rId2"/>
    <p:sldLayoutId id="2147483894" r:id="rId3"/>
    <p:sldLayoutId id="2147483895" r:id="rId4"/>
    <p:sldLayoutId id="2147483896" r:id="rId5"/>
    <p:sldLayoutId id="214748389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920000" cy="2160000"/>
          </a:xfrm>
        </p:spPr>
        <p:txBody>
          <a:bodyPr/>
          <a:lstStyle/>
          <a:p>
            <a:r>
              <a:rPr lang="de-DE" sz="6600" dirty="0" smtClean="0"/>
              <a:t>JAV &amp;</a:t>
            </a:r>
            <a:br>
              <a:rPr lang="de-DE" sz="6600" dirty="0" smtClean="0"/>
            </a:br>
            <a:r>
              <a:rPr lang="de-DE" sz="6600" dirty="0" smtClean="0"/>
              <a:t>BETRIEBSRAT</a:t>
            </a:r>
            <a:endParaRPr lang="de-DE" sz="6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49739" y="2852936"/>
            <a:ext cx="3420430" cy="1080195"/>
          </a:xfrm>
        </p:spPr>
        <p:txBody>
          <a:bodyPr/>
          <a:lstStyle/>
          <a:p>
            <a:r>
              <a:rPr lang="de-DE" dirty="0" smtClean="0"/>
              <a:t>Gemeinsam für</a:t>
            </a:r>
          </a:p>
          <a:p>
            <a:r>
              <a:rPr lang="de-DE" dirty="0" smtClean="0"/>
              <a:t>junge Beschäftigte</a:t>
            </a:r>
          </a:p>
        </p:txBody>
      </p:sp>
    </p:spTree>
    <p:extLst>
      <p:ext uri="{BB962C8B-B14F-4D97-AF65-F5344CB8AC3E}">
        <p14:creationId xmlns:p14="http://schemas.microsoft.com/office/powerpoint/2010/main" val="14471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0000" y="1907927"/>
            <a:ext cx="6768304" cy="1538883"/>
          </a:xfrm>
        </p:spPr>
        <p:txBody>
          <a:bodyPr/>
          <a:lstStyle/>
          <a:p>
            <a:r>
              <a:rPr lang="de-DE" dirty="0" smtClean="0"/>
              <a:t>Warum ist es wichtig zusammen zu arbeiten?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755576" y="3573016"/>
            <a:ext cx="6840760" cy="10081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 stärker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emeinsame Themen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 mehr erreichen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egenseitig unterstützen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 mit der ver.di Jugend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24" y="3212976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stärker:</a:t>
            </a:r>
            <a:br>
              <a:rPr lang="de-DE" altLang="de-DE" dirty="0"/>
            </a:br>
            <a:r>
              <a:rPr lang="de-DE" altLang="de-DE" dirty="0"/>
              <a:t>JAV &amp; Betriebsrat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6" b="27726"/>
          <a:stretch/>
        </p:blipFill>
        <p:spPr>
          <a:xfrm rot="16039728">
            <a:off x="3085168" y="2062011"/>
            <a:ext cx="1037840" cy="56166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224212" y="1916832"/>
            <a:ext cx="6695825" cy="3960142"/>
          </a:xfrm>
        </p:spPr>
        <p:txBody>
          <a:bodyPr/>
          <a:lstStyle/>
          <a:p>
            <a:r>
              <a:rPr lang="de-DE" b="1" dirty="0" smtClean="0"/>
              <a:t>BR und JAV haben gemeinsame Interessen 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Gute Arbeitsbedingungen</a:t>
            </a:r>
          </a:p>
          <a:p>
            <a:pPr lvl="2" eaLnBrk="1" hangingPunct="1">
              <a:buClr>
                <a:srgbClr val="311F4B"/>
              </a:buClr>
              <a:buFont typeface="Wingdings" panose="05000000000000000000" pitchFamily="2" charset="2"/>
              <a:buChar char="§"/>
            </a:pPr>
            <a:r>
              <a:rPr lang="de-DE" altLang="de-DE" dirty="0"/>
              <a:t>durch Qualität in der Ausbildung </a:t>
            </a:r>
          </a:p>
          <a:p>
            <a:pPr lvl="2" eaLnBrk="1" hangingPunct="1">
              <a:buClr>
                <a:srgbClr val="311F4B"/>
              </a:buClr>
              <a:buFont typeface="Wingdings" panose="05000000000000000000" pitchFamily="2" charset="2"/>
              <a:buChar char="§"/>
            </a:pPr>
            <a:r>
              <a:rPr lang="de-DE" altLang="de-DE" dirty="0"/>
              <a:t>durch Übernahme der Auszubildenden</a:t>
            </a:r>
          </a:p>
          <a:p>
            <a:pPr lvl="2" eaLnBrk="1" hangingPunct="1">
              <a:buClr>
                <a:srgbClr val="311F4B"/>
              </a:buClr>
              <a:buFont typeface="Wingdings" panose="05000000000000000000" pitchFamily="2" charset="2"/>
              <a:buChar char="§"/>
            </a:pPr>
            <a:r>
              <a:rPr lang="de-DE" altLang="de-DE" dirty="0"/>
              <a:t>durch gute Tarifverträge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Perspektiven im erlernten Beruf – für alle Beschäftigten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altLang="de-DE" b="1" dirty="0"/>
              <a:t>JAV und Betriebsrat: </a:t>
            </a:r>
          </a:p>
          <a:p>
            <a:r>
              <a:rPr lang="de-DE" altLang="de-DE" b="1" dirty="0"/>
              <a:t>Eine starke Interessenvertretung der Beschäftigten.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arbeiten: JAV &amp; Betriebsrat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6" b="27726"/>
          <a:stretch/>
        </p:blipFill>
        <p:spPr>
          <a:xfrm rot="16039728">
            <a:off x="3282124" y="2134018"/>
            <a:ext cx="1037840" cy="56166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224212" y="1844824"/>
            <a:ext cx="6695825" cy="3960142"/>
          </a:xfrm>
        </p:spPr>
        <p:txBody>
          <a:bodyPr/>
          <a:lstStyle/>
          <a:p>
            <a:r>
              <a:rPr lang="de-DE" altLang="de-DE" b="1" dirty="0"/>
              <a:t>Bei Themen der Auszubildenden und jungen Beschäftigten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Probleme </a:t>
            </a:r>
            <a:r>
              <a:rPr lang="de-DE" altLang="de-DE" dirty="0"/>
              <a:t>mit Beurteilungen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Probleme </a:t>
            </a:r>
            <a:r>
              <a:rPr lang="de-DE" altLang="de-DE" dirty="0"/>
              <a:t>mit Ausbildern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Wünsche </a:t>
            </a:r>
            <a:r>
              <a:rPr lang="de-DE" altLang="de-DE" dirty="0"/>
              <a:t>nach gemeinsamem Bildungsurlaub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Sicherstellen </a:t>
            </a:r>
            <a:r>
              <a:rPr lang="de-DE" altLang="de-DE" dirty="0"/>
              <a:t>der </a:t>
            </a:r>
            <a:r>
              <a:rPr lang="de-DE" altLang="de-DE" dirty="0" smtClean="0"/>
              <a:t>Ausbildungsqualität</a:t>
            </a:r>
            <a:endParaRPr lang="de-DE" altLang="de-DE" dirty="0"/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Stress </a:t>
            </a:r>
            <a:r>
              <a:rPr lang="de-DE" altLang="de-DE" dirty="0"/>
              <a:t>an der </a:t>
            </a:r>
            <a:r>
              <a:rPr lang="de-DE" altLang="de-DE" dirty="0" smtClean="0"/>
              <a:t>Berufsschule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Übernahmeforderungen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Diskriminierung am Arbeitsplatz</a:t>
            </a: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r>
              <a:rPr lang="de-DE" altLang="de-DE" b="1" dirty="0"/>
              <a:t>JAV und </a:t>
            </a:r>
            <a:r>
              <a:rPr lang="de-DE" altLang="de-DE" b="1" dirty="0" smtClean="0"/>
              <a:t>Betriebsrat </a:t>
            </a:r>
            <a:r>
              <a:rPr lang="de-DE" altLang="de-DE" b="1" dirty="0"/>
              <a:t>setzen sich zusammen</a:t>
            </a:r>
          </a:p>
          <a:p>
            <a:r>
              <a:rPr lang="de-DE" altLang="de-DE" b="1" dirty="0"/>
              <a:t>für die Interessen der jungen Beschäftigten 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7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mehr erreichen:</a:t>
            </a:r>
            <a:br>
              <a:rPr lang="de-DE" altLang="de-DE" dirty="0"/>
            </a:br>
            <a:r>
              <a:rPr lang="de-DE" altLang="de-DE" dirty="0"/>
              <a:t>JAV &amp; Betriebsrat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6" b="27726"/>
          <a:stretch/>
        </p:blipFill>
        <p:spPr>
          <a:xfrm rot="16039728">
            <a:off x="2994093" y="2782091"/>
            <a:ext cx="1037840" cy="56166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71600" y="1700808"/>
            <a:ext cx="6695825" cy="3960142"/>
          </a:xfrm>
        </p:spPr>
        <p:txBody>
          <a:bodyPr/>
          <a:lstStyle/>
          <a:p>
            <a:r>
              <a:rPr lang="de-DE" altLang="de-DE" b="1" dirty="0"/>
              <a:t>Zusammenarbeit ist notwendig</a:t>
            </a:r>
          </a:p>
          <a:p>
            <a:pPr lvl="1" indent="0" eaLnBrk="1" hangingPunct="1">
              <a:buNone/>
            </a:pPr>
            <a:r>
              <a:rPr lang="de-DE" altLang="de-DE" dirty="0" smtClean="0"/>
              <a:t>Die </a:t>
            </a:r>
            <a:r>
              <a:rPr lang="de-DE" altLang="de-DE" dirty="0"/>
              <a:t>JAV kann eigene Beschlüsse </a:t>
            </a:r>
            <a:r>
              <a:rPr lang="de-DE" altLang="de-DE" dirty="0" smtClean="0"/>
              <a:t>fassen; die </a:t>
            </a:r>
            <a:r>
              <a:rPr lang="de-DE" altLang="de-DE" dirty="0"/>
              <a:t>Umsetzung erfolgt aber nur gemeinsam mit dem </a:t>
            </a:r>
            <a:r>
              <a:rPr lang="de-DE" altLang="de-DE" dirty="0" smtClean="0"/>
              <a:t>Betriebsrat.</a:t>
            </a:r>
            <a:endParaRPr lang="de-DE" altLang="de-DE" dirty="0"/>
          </a:p>
          <a:p>
            <a:endParaRPr lang="de-DE" altLang="de-DE" dirty="0"/>
          </a:p>
          <a:p>
            <a:r>
              <a:rPr lang="de-DE" altLang="de-DE" b="1" dirty="0"/>
              <a:t>Austausch und Planung der Arbeit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r>
              <a:rPr lang="de-DE" altLang="de-DE" dirty="0"/>
              <a:t>An den Sitzungen der JAV kann immer ein </a:t>
            </a:r>
            <a:r>
              <a:rPr lang="de-DE" altLang="de-DE" dirty="0" smtClean="0"/>
              <a:t>BR-Mitglied </a:t>
            </a:r>
            <a:r>
              <a:rPr lang="de-DE" altLang="de-DE" dirty="0"/>
              <a:t>teilnehmen.</a:t>
            </a:r>
          </a:p>
          <a:p>
            <a:r>
              <a:rPr lang="de-DE" altLang="de-DE" dirty="0" smtClean="0"/>
              <a:t>Ein </a:t>
            </a:r>
            <a:r>
              <a:rPr lang="de-DE" altLang="de-DE" dirty="0"/>
              <a:t>Mitglied der JAV darf immer an Betriebsratssitzungen </a:t>
            </a:r>
            <a:r>
              <a:rPr lang="de-DE" altLang="de-DE" dirty="0" smtClean="0"/>
              <a:t>teilnehmen. Wenn </a:t>
            </a:r>
            <a:r>
              <a:rPr lang="de-DE" altLang="de-DE" dirty="0"/>
              <a:t>es um konkrete Belange von jungen </a:t>
            </a:r>
            <a:r>
              <a:rPr lang="de-DE" altLang="de-DE" dirty="0" smtClean="0"/>
              <a:t>Beschäftigten geht, </a:t>
            </a:r>
            <a:r>
              <a:rPr lang="de-DE" altLang="de-DE" dirty="0"/>
              <a:t>hat </a:t>
            </a:r>
            <a:r>
              <a:rPr lang="de-DE" altLang="de-DE" dirty="0" smtClean="0"/>
              <a:t>die gesamte </a:t>
            </a:r>
            <a:r>
              <a:rPr lang="de-DE" altLang="de-DE" dirty="0"/>
              <a:t>JAV </a:t>
            </a:r>
            <a:r>
              <a:rPr lang="de-DE" altLang="de-DE" dirty="0" smtClean="0"/>
              <a:t>Teilnahmerecht.</a:t>
            </a:r>
          </a:p>
          <a:p>
            <a:r>
              <a:rPr lang="de-DE" altLang="de-DE" dirty="0"/>
              <a:t>Sind junge Beschäftigte überwiegend betroffen, hat der die JAV Stimmrecht auf der </a:t>
            </a:r>
            <a:r>
              <a:rPr lang="de-DE" altLang="de-DE" dirty="0" smtClean="0"/>
              <a:t>BR-Sitzung.</a:t>
            </a:r>
            <a:endParaRPr lang="de-DE" altLang="de-DE" dirty="0"/>
          </a:p>
          <a:p>
            <a:endParaRPr lang="de-DE" altLang="de-DE" dirty="0"/>
          </a:p>
          <a:p>
            <a:r>
              <a:rPr lang="de-DE" altLang="de-DE" b="1" dirty="0"/>
              <a:t>Gute Ergebnisse – durch enge Zusammenarbeit </a:t>
            </a:r>
            <a:endParaRPr lang="de-DE" altLang="de-DE" b="1" dirty="0" smtClean="0"/>
          </a:p>
          <a:p>
            <a:r>
              <a:rPr lang="de-DE" altLang="de-DE" b="1" dirty="0" smtClean="0"/>
              <a:t>und </a:t>
            </a:r>
            <a:r>
              <a:rPr lang="de-DE" altLang="de-DE" b="1" dirty="0"/>
              <a:t>Austausch.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6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Gegenseitige Unterstützung:</a:t>
            </a:r>
            <a:br>
              <a:rPr lang="de-DE" dirty="0" smtClean="0"/>
            </a:br>
            <a:r>
              <a:rPr lang="de-DE" dirty="0" smtClean="0"/>
              <a:t>JAV &amp; Betriebsrat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27584" y="1700808"/>
            <a:ext cx="6695825" cy="3960142"/>
          </a:xfrm>
        </p:spPr>
        <p:txBody>
          <a:bodyPr/>
          <a:lstStyle/>
          <a:p>
            <a:r>
              <a:rPr lang="de-DE" b="1" dirty="0" smtClean="0"/>
              <a:t>Besser gemeinsam</a:t>
            </a:r>
          </a:p>
          <a:p>
            <a:r>
              <a:rPr lang="de-DE" dirty="0" smtClean="0"/>
              <a:t>Eine gute Zusammenarbeit braucht feste Absprachen. Überlegt euch deshalb: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dirty="0" smtClean="0"/>
              <a:t>Wer ist im BR zuständig für berufliche Bildung &amp; Ausbildung?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dirty="0" smtClean="0"/>
              <a:t>Wer begleitet die JAV bei ihren „ersten Schritten“?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dirty="0" smtClean="0"/>
              <a:t>Wie können Informationen zwischen JAV und BR schnell und auf Augenhöhe ausgetauscht werden?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endParaRPr lang="de-DE" dirty="0" smtClean="0"/>
          </a:p>
          <a:p>
            <a:pPr lvl="1">
              <a:buClr>
                <a:srgbClr val="C8D400"/>
              </a:buClr>
              <a:buNone/>
            </a:pPr>
            <a:r>
              <a:rPr lang="de-DE" b="1" dirty="0" smtClean="0"/>
              <a:t>Unterstützung, wenn es drauf ankommt</a:t>
            </a:r>
          </a:p>
          <a:p>
            <a:pPr lvl="1">
              <a:buClr>
                <a:srgbClr val="C8D400"/>
              </a:buClr>
              <a:buNone/>
            </a:pPr>
            <a:r>
              <a:rPr lang="de-DE" dirty="0" smtClean="0"/>
              <a:t>Der Betriebsrat ist für die JAV ein guter Ansprechpartner, wenn es Hilfe bei Anträgen geht oder Fragen zu Freistellung, Kostenübernahme von Seminaren und Beschaffung von Arbeitsmaterial zu klären sind.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68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mit </a:t>
            </a:r>
            <a:r>
              <a:rPr lang="de-DE" altLang="de-DE" dirty="0" smtClean="0"/>
              <a:t>der ver.di </a:t>
            </a:r>
            <a:r>
              <a:rPr lang="de-DE" altLang="de-DE" dirty="0"/>
              <a:t>Jugend: ein starkes Team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43608" y="1772816"/>
            <a:ext cx="6695825" cy="3960142"/>
          </a:xfrm>
        </p:spPr>
        <p:txBody>
          <a:bodyPr/>
          <a:lstStyle/>
          <a:p>
            <a:r>
              <a:rPr lang="de-DE" altLang="de-DE" b="1" dirty="0"/>
              <a:t>ver.di Jugend unterstützt </a:t>
            </a:r>
            <a:r>
              <a:rPr lang="de-DE" altLang="de-DE" b="1" dirty="0" err="1"/>
              <a:t>JAVen</a:t>
            </a:r>
            <a:endParaRPr lang="de-DE" altLang="de-DE" b="1" dirty="0"/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Seminare und Schulungen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Hilfe in der täglichen Arbeit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Beratung in arbeitsrechtlichen Fragen </a:t>
            </a:r>
            <a:r>
              <a:rPr lang="de-DE" altLang="de-DE" dirty="0" smtClean="0"/>
              <a:t>und </a:t>
            </a:r>
            <a:r>
              <a:rPr lang="de-DE" altLang="de-DE" dirty="0"/>
              <a:t>Zeugnischeck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Materialien für die JAV-Arbeit</a:t>
            </a:r>
          </a:p>
          <a:p>
            <a:endParaRPr lang="de-DE" altLang="de-DE" dirty="0"/>
          </a:p>
          <a:p>
            <a:r>
              <a:rPr lang="de-DE" altLang="de-DE" b="1" dirty="0"/>
              <a:t>ver.di Jugend – kompetent, konsequent, kreativ 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als Expertenteam rund um Ausbildung und Berufseinstieg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als Interessenvertretung – gemeinsam mit euch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als Community junger Menschen, die etwas </a:t>
            </a:r>
            <a:r>
              <a:rPr lang="de-DE" altLang="de-DE" dirty="0" smtClean="0"/>
              <a:t> bewegen </a:t>
            </a:r>
            <a:r>
              <a:rPr lang="de-DE" altLang="de-DE" dirty="0"/>
              <a:t>wollen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706"/>
            <a:ext cx="4293294" cy="42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65915" y="1606082"/>
            <a:ext cx="3240360" cy="100811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kern="1200" spc="0" baseline="0">
                <a:solidFill>
                  <a:srgbClr val="333333"/>
                </a:solidFill>
                <a:latin typeface="Arial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3pPr>
            <a:lvl4pPr marL="285750" indent="-285750" algn="l" defTabSz="457200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Font typeface="Lucida Grande"/>
              <a:buChar char="—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 smtClean="0"/>
              <a:t>Nur gemeinsam mehr erreichen!</a:t>
            </a:r>
          </a:p>
          <a:p>
            <a:pPr>
              <a:lnSpc>
                <a:spcPct val="100000"/>
              </a:lnSpc>
            </a:pPr>
            <a:r>
              <a:rPr lang="de-DE" sz="2800" dirty="0" smtClean="0"/>
              <a:t>JAV &amp; BR – ein starkes Team</a:t>
            </a:r>
            <a:endParaRPr lang="de-DE" sz="2800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6948264" y="4342386"/>
            <a:ext cx="1728192" cy="576064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kern="1200" spc="0" baseline="0">
                <a:solidFill>
                  <a:srgbClr val="333333"/>
                </a:solidFill>
                <a:latin typeface="Arial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3pPr>
            <a:lvl4pPr marL="285750" indent="-285750" algn="l" defTabSz="457200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Font typeface="Lucida Grande"/>
              <a:buChar char="—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 smtClean="0"/>
              <a:t>jav.info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821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Office PowerPoint</Application>
  <PresentationFormat>Bildschirmpräsentation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Lucida Grande</vt:lpstr>
      <vt:lpstr>Symbol</vt:lpstr>
      <vt:lpstr>Wingdings</vt:lpstr>
      <vt:lpstr>Standarddesign</vt:lpstr>
      <vt:lpstr>JAV &amp; BETRIEBSRAT</vt:lpstr>
      <vt:lpstr>Warum ist es wichtig zusammen zu arbeiten?</vt:lpstr>
      <vt:lpstr>Gemeinsam stärker: JAV &amp; Betriebsrat</vt:lpstr>
      <vt:lpstr>Gemeinsam arbeiten: JAV &amp; Betriebsrat</vt:lpstr>
      <vt:lpstr>Gemeinsam mehr erreichen: JAV &amp; Betriebsrat</vt:lpstr>
      <vt:lpstr>Gegenseitige Unterstützung: JAV &amp; Betriebsrat</vt:lpstr>
      <vt:lpstr>Gemeinsam mit der ver.di Jugend: ein starkes Team</vt:lpstr>
      <vt:lpstr>PowerPoint-Präsentation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 &amp; Betriebsrat</dc:title>
  <dc:creator>KOLB - PR, Text, Training</dc:creator>
  <cp:lastModifiedBy>Gorsky, Astrid</cp:lastModifiedBy>
  <cp:revision>455</cp:revision>
  <cp:lastPrinted>2018-07-04T12:14:00Z</cp:lastPrinted>
  <dcterms:created xsi:type="dcterms:W3CDTF">2013-10-07T16:10:28Z</dcterms:created>
  <dcterms:modified xsi:type="dcterms:W3CDTF">2022-04-19T13:48:52Z</dcterms:modified>
</cp:coreProperties>
</file>