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99" r:id="rId2"/>
  </p:sldMasterIdLst>
  <p:notesMasterIdLst>
    <p:notesMasterId r:id="rId11"/>
  </p:notesMasterIdLst>
  <p:handoutMasterIdLst>
    <p:handoutMasterId r:id="rId12"/>
  </p:handoutMasterIdLst>
  <p:sldIdLst>
    <p:sldId id="285" r:id="rId3"/>
    <p:sldId id="292" r:id="rId4"/>
    <p:sldId id="283" r:id="rId5"/>
    <p:sldId id="287" r:id="rId6"/>
    <p:sldId id="288" r:id="rId7"/>
    <p:sldId id="291" r:id="rId8"/>
    <p:sldId id="289" r:id="rId9"/>
    <p:sldId id="281" r:id="rId10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8" userDrawn="1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1253" userDrawn="1">
          <p15:clr>
            <a:srgbClr val="A4A3A4"/>
          </p15:clr>
        </p15:guide>
        <p15:guide id="4" orient="horz" pos="346" userDrawn="1">
          <p15:clr>
            <a:srgbClr val="A4A3A4"/>
          </p15:clr>
        </p15:guide>
        <p15:guide id="6" pos="4558" userDrawn="1">
          <p15:clr>
            <a:srgbClr val="A4A3A4"/>
          </p15:clr>
        </p15:guide>
        <p15:guide id="8" pos="340" userDrawn="1">
          <p15:clr>
            <a:srgbClr val="A4A3A4"/>
          </p15:clr>
        </p15:guide>
        <p15:guide id="9" pos="5420" userDrawn="1">
          <p15:clr>
            <a:srgbClr val="A4A3A4"/>
          </p15:clr>
        </p15:guide>
        <p15:guide id="10" pos="3787" userDrawn="1">
          <p15:clr>
            <a:srgbClr val="A4A3A4"/>
          </p15:clr>
        </p15:guide>
        <p15:guide id="11" pos="3696" userDrawn="1">
          <p15:clr>
            <a:srgbClr val="A4A3A4"/>
          </p15:clr>
        </p15:guide>
        <p15:guide id="12" orient="horz" pos="7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400"/>
    <a:srgbClr val="311F4B"/>
    <a:srgbClr val="F4C443"/>
    <a:srgbClr val="48B0C1"/>
    <a:srgbClr val="D91D4B"/>
    <a:srgbClr val="E4E5E3"/>
    <a:srgbClr val="3F3F3F"/>
    <a:srgbClr val="333333"/>
    <a:srgbClr val="272727"/>
    <a:srgbClr val="313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0"/>
    <p:restoredTop sz="92372" autoAdjust="0"/>
  </p:normalViewPr>
  <p:slideViewPr>
    <p:cSldViewPr snapToObjects="1">
      <p:cViewPr varScale="1">
        <p:scale>
          <a:sx n="99" d="100"/>
          <a:sy n="99" d="100"/>
        </p:scale>
        <p:origin x="1518" y="90"/>
      </p:cViewPr>
      <p:guideLst>
        <p:guide orient="horz" pos="3748"/>
        <p:guide orient="horz" pos="4110"/>
        <p:guide orient="horz" pos="1253"/>
        <p:guide orient="horz" pos="346"/>
        <p:guide pos="4558"/>
        <p:guide pos="340"/>
        <p:guide pos="5420"/>
        <p:guide pos="3787"/>
        <p:guide pos="3696"/>
        <p:guide orient="horz" pos="7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C9184A-F9C2-A244-842C-71DD903C9289}" type="datetimeFigureOut">
              <a:rPr lang="de-DE" altLang="de-DE"/>
              <a:pPr/>
              <a:t>19.04.2022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5F4512-5141-B74E-BE6C-ABC24BB983F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A19E17-D1CC-1B44-A28E-9C1CFBAA3E5A}" type="datetimeFigureOut">
              <a:rPr lang="de-DE" altLang="de-DE"/>
              <a:pPr/>
              <a:t>19.04.2022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ACD0BC-F03B-4641-8623-6659A5DFF50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CD0BC-F03B-4641-8623-6659A5DFF50A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Kunden/V-J_ver.di%20Jugend/V-J_054_JAV-Wahl/V-J_054_06_PowerPoint-Master/02_pool/bilder/abschluss_01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Kunden/V-J_ver.di%20Jugend/V-J_054_JAV-Wahl/V-J_054_06_PowerPoint-Master/02_pool/bilder/kapitelseite_01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Kunden/V-J_ver.di%20Jugend/V-J_054_JAV-Wahl/V-J_054_06_PowerPoint-Master/02_pool/bilder/abschluss_01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Kunden/V-J_ver.di%20Jugend/V-J_054_JAV-Wahl/V-J_054_06_PowerPoint-Master/02_pool/bilder/titel_01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Kunden/V-J_ver.di%20Jugend/V-J_054_JAV-Wahl/V-J_054_06_PowerPoint-Master/02_pool/bilder/kapitelseite_01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"/>
          <a:stretch/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7272808" cy="2160000"/>
          </a:xfrm>
          <a:prstGeom prst="rect">
            <a:avLst/>
          </a:prstGeom>
          <a:scene3d>
            <a:camera prst="orthographicFront">
              <a:rot lat="0" lon="0" rev="450000"/>
            </a:camera>
            <a:lightRig rig="threePt" dir="t"/>
          </a:scene3d>
        </p:spPr>
        <p:txBody>
          <a:bodyPr lIns="0" tIns="0" rIns="0" bIns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535946" y="2636837"/>
            <a:ext cx="2880419" cy="1080195"/>
          </a:xfrm>
          <a:prstGeom prst="rect">
            <a:avLst/>
          </a:prstGeom>
          <a:scene3d>
            <a:camera prst="orthographicFront">
              <a:rot lat="0" lon="0" rev="450000"/>
            </a:camera>
            <a:lightRig rig="threePt" dir="t"/>
          </a:scene3d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000" b="0" u="heavy" baseline="0">
                <a:solidFill>
                  <a:srgbClr val="311F4B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215900" y="963613"/>
            <a:ext cx="185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de-DE"/>
          </a:p>
        </p:txBody>
      </p:sp>
      <p:pic>
        <p:nvPicPr>
          <p:cNvPr id="10" name="Bild 3" descr="vj0661_ppt_ausbildungsstart_rz_S2.2_su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platzhalter 7"/>
          <p:cNvSpPr txBox="1">
            <a:spLocks/>
          </p:cNvSpPr>
          <p:nvPr userDrawn="1"/>
        </p:nvSpPr>
        <p:spPr>
          <a:xfrm>
            <a:off x="540000" y="6419006"/>
            <a:ext cx="6911975" cy="142875"/>
          </a:xfrm>
          <a:prstGeom prst="rect">
            <a:avLst/>
          </a:prstGeom>
        </p:spPr>
        <p:txBody>
          <a:bodyPr wrap="none"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1500"/>
              </a:lnSpc>
              <a:buFont typeface="Arial" charset="0"/>
              <a:buNone/>
            </a:pPr>
            <a:r>
              <a:rPr lang="de-DE" altLang="de-DE" sz="1000" dirty="0">
                <a:solidFill>
                  <a:schemeClr val="tx1"/>
                </a:solidFill>
              </a:rPr>
              <a:t>SEITE </a:t>
            </a:r>
            <a:fld id="{53C28D6A-4C02-CA49-A611-DCC43903BA4E}" type="slidenum">
              <a:rPr lang="de-DE" altLang="de-DE" sz="1000" smtClean="0">
                <a:solidFill>
                  <a:schemeClr val="tx1"/>
                </a:solidFill>
              </a:rPr>
              <a:pPr eaLnBrk="1" hangingPunct="1">
                <a:lnSpc>
                  <a:spcPts val="1500"/>
                </a:lnSpc>
                <a:buFont typeface="Arial" charset="0"/>
                <a:buNone/>
              </a:pPr>
              <a:t>‹Nr.›</a:t>
            </a:fld>
            <a:r>
              <a:rPr lang="de-DE" altLang="de-DE" sz="1000" dirty="0">
                <a:solidFill>
                  <a:schemeClr val="tx1"/>
                </a:solidFill>
              </a:rPr>
              <a:t> – </a:t>
            </a:r>
            <a:r>
              <a:rPr lang="de-DE" altLang="de-DE" sz="1000" b="1" dirty="0" smtClean="0">
                <a:solidFill>
                  <a:schemeClr val="tx1"/>
                </a:solidFill>
              </a:rPr>
              <a:t>PRÄSENTATIONSTITEL</a:t>
            </a:r>
            <a:endParaRPr lang="de-DE" altLang="de-DE" sz="1000" dirty="0">
              <a:solidFill>
                <a:schemeClr val="tx1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40000" y="549696"/>
            <a:ext cx="8064250" cy="719063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 algn="l">
              <a:lnSpc>
                <a:spcPts val="2800"/>
              </a:lnSpc>
              <a:defRPr lang="de-DE" sz="2800" b="0" i="0" kern="0" cap="all" spc="100" baseline="0" dirty="0" smtClean="0">
                <a:solidFill>
                  <a:srgbClr val="F4C443"/>
                </a:solidFill>
                <a:latin typeface="Arial Black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6011862" y="1989138"/>
            <a:ext cx="2586545" cy="3960142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marR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kern="0" cap="none" spc="0" baseline="0">
                <a:solidFill>
                  <a:schemeClr val="tx1"/>
                </a:solidFill>
                <a:latin typeface="Arial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-"/>
              <a:defRPr sz="1400" b="0" i="0" spc="0" baseline="0">
                <a:solidFill>
                  <a:srgbClr val="333333"/>
                </a:solidFill>
                <a:latin typeface="Arial"/>
              </a:defRPr>
            </a:lvl2pPr>
            <a:lvl3pPr>
              <a:lnSpc>
                <a:spcPts val="2400"/>
              </a:lnSpc>
              <a:defRPr sz="1600" b="0" i="0" spc="0" baseline="0">
                <a:solidFill>
                  <a:srgbClr val="191919"/>
                </a:solidFill>
              </a:defRPr>
            </a:lvl3pPr>
            <a:lvl4pPr marL="285750" indent="-285750">
              <a:lnSpc>
                <a:spcPts val="2400"/>
              </a:lnSpc>
              <a:spcBef>
                <a:spcPts val="0"/>
              </a:spcBef>
              <a:buFont typeface="Lucida Grande"/>
              <a:buChar char="—"/>
              <a:defRPr sz="1600" b="0" i="0" spc="0" baseline="0">
                <a:solidFill>
                  <a:srgbClr val="191919"/>
                </a:solidFill>
              </a:defRPr>
            </a:lvl4pPr>
            <a:lvl5pPr>
              <a:lnSpc>
                <a:spcPts val="2400"/>
              </a:lnSpc>
              <a:defRPr sz="1600" b="0" i="0" spc="0" baseline="0">
                <a:solidFill>
                  <a:srgbClr val="191919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989138"/>
            <a:ext cx="5327400" cy="39601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539750" y="1296000"/>
            <a:ext cx="8062387" cy="0"/>
          </a:xfrm>
          <a:prstGeom prst="line">
            <a:avLst/>
          </a:prstGeom>
          <a:ln w="38100">
            <a:solidFill>
              <a:srgbClr val="F4C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48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215900" y="963613"/>
            <a:ext cx="185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de-DE"/>
          </a:p>
        </p:txBody>
      </p:sp>
      <p:pic>
        <p:nvPicPr>
          <p:cNvPr id="10" name="Bild 3" descr="vj0661_ppt_ausbildungsstart_rz_S2.2_su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540000" y="6128690"/>
            <a:ext cx="6695825" cy="432000"/>
          </a:xfrm>
          <a:prstGeom prst="rect">
            <a:avLst/>
          </a:prstGeom>
        </p:spPr>
        <p:txBody>
          <a:bodyPr vert="horz" wrap="square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kern="0" cap="none" spc="0" baseline="0">
                <a:solidFill>
                  <a:schemeClr val="tx1"/>
                </a:solidFill>
                <a:latin typeface="Arial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-"/>
              <a:defRPr sz="1400" b="0" i="0" spc="0" baseline="0">
                <a:solidFill>
                  <a:srgbClr val="333333"/>
                </a:solidFill>
                <a:latin typeface="Arial"/>
              </a:defRPr>
            </a:lvl2pPr>
            <a:lvl3pPr>
              <a:lnSpc>
                <a:spcPts val="2400"/>
              </a:lnSpc>
              <a:defRPr sz="1600" b="0" i="0" spc="0" baseline="0">
                <a:solidFill>
                  <a:srgbClr val="191919"/>
                </a:solidFill>
              </a:defRPr>
            </a:lvl3pPr>
            <a:lvl4pPr marL="285750" indent="-285750">
              <a:lnSpc>
                <a:spcPts val="2400"/>
              </a:lnSpc>
              <a:spcBef>
                <a:spcPts val="0"/>
              </a:spcBef>
              <a:buFont typeface="Lucida Grande"/>
              <a:buChar char="—"/>
              <a:defRPr sz="1600" b="0" i="0" spc="0" baseline="0">
                <a:solidFill>
                  <a:srgbClr val="191919"/>
                </a:solidFill>
              </a:defRPr>
            </a:lvl4pPr>
            <a:lvl5pPr>
              <a:lnSpc>
                <a:spcPts val="2400"/>
              </a:lnSpc>
              <a:defRPr sz="1600" b="0" i="0" spc="0" baseline="0">
                <a:solidFill>
                  <a:srgbClr val="191919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5949950"/>
          </a:xfrm>
          <a:custGeom>
            <a:avLst/>
            <a:gdLst>
              <a:gd name="connsiteX0" fmla="*/ 0 w 9144000"/>
              <a:gd name="connsiteY0" fmla="*/ 0 h 5949950"/>
              <a:gd name="connsiteX1" fmla="*/ 9144000 w 9144000"/>
              <a:gd name="connsiteY1" fmla="*/ 0 h 5949950"/>
              <a:gd name="connsiteX2" fmla="*/ 9144000 w 9144000"/>
              <a:gd name="connsiteY2" fmla="*/ 5949950 h 5949950"/>
              <a:gd name="connsiteX3" fmla="*/ 0 w 9144000"/>
              <a:gd name="connsiteY3" fmla="*/ 5949950 h 5949950"/>
              <a:gd name="connsiteX4" fmla="*/ 0 w 9144000"/>
              <a:gd name="connsiteY4" fmla="*/ 0 h 5949950"/>
              <a:gd name="connsiteX0" fmla="*/ 0 w 9144000"/>
              <a:gd name="connsiteY0" fmla="*/ 0 h 5949950"/>
              <a:gd name="connsiteX1" fmla="*/ 9144000 w 9144000"/>
              <a:gd name="connsiteY1" fmla="*/ 0 h 5949950"/>
              <a:gd name="connsiteX2" fmla="*/ 9144000 w 9144000"/>
              <a:gd name="connsiteY2" fmla="*/ 5314950 h 5949950"/>
              <a:gd name="connsiteX3" fmla="*/ 0 w 9144000"/>
              <a:gd name="connsiteY3" fmla="*/ 5949950 h 5949950"/>
              <a:gd name="connsiteX4" fmla="*/ 0 w 9144000"/>
              <a:gd name="connsiteY4" fmla="*/ 0 h 594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949950">
                <a:moveTo>
                  <a:pt x="0" y="0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9499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17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-534"/>
            <a:ext cx="9144000" cy="6858000"/>
          </a:xfrm>
          <a:prstGeom prst="rect">
            <a:avLst/>
          </a:prstGeom>
        </p:spPr>
      </p:pic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215900" y="963613"/>
            <a:ext cx="185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de-DE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860032" y="1628800"/>
            <a:ext cx="2952328" cy="1008112"/>
          </a:xfrm>
          <a:prstGeom prst="rect">
            <a:avLst/>
          </a:prstGeom>
          <a:scene3d>
            <a:camera prst="orthographicFront">
              <a:rot lat="0" lon="0" rev="450000"/>
            </a:camera>
            <a:lightRig rig="threePt" dir="t"/>
          </a:scene3d>
        </p:spPr>
        <p:txBody>
          <a:bodyPr vert="horz" wrap="square" lIns="0" tIns="0" rIns="0" bIns="0" anchor="t" anchorCtr="0"/>
          <a:lstStyle>
            <a:lvl1pPr marL="0" marR="0" indent="0" algn="l" defTabSz="4572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heavy" kern="0" cap="none" spc="0" baseline="0">
                <a:solidFill>
                  <a:srgbClr val="311F4B"/>
                </a:solidFill>
                <a:uFill>
                  <a:solidFill>
                    <a:srgbClr val="311F4B"/>
                  </a:solidFill>
                </a:uFill>
                <a:latin typeface="+mj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-"/>
              <a:defRPr sz="1400" b="0" i="0" spc="0" baseline="0">
                <a:solidFill>
                  <a:srgbClr val="333333"/>
                </a:solidFill>
                <a:latin typeface="Arial"/>
              </a:defRPr>
            </a:lvl2pPr>
            <a:lvl3pPr>
              <a:lnSpc>
                <a:spcPts val="2400"/>
              </a:lnSpc>
              <a:defRPr sz="1600" b="0" i="0" spc="0" baseline="0">
                <a:solidFill>
                  <a:srgbClr val="191919"/>
                </a:solidFill>
              </a:defRPr>
            </a:lvl3pPr>
            <a:lvl4pPr marL="285750" indent="-285750">
              <a:lnSpc>
                <a:spcPts val="2400"/>
              </a:lnSpc>
              <a:spcBef>
                <a:spcPts val="0"/>
              </a:spcBef>
              <a:buFont typeface="Lucida Grande"/>
              <a:buChar char="—"/>
              <a:defRPr sz="1600" b="0" i="0" spc="0" baseline="0">
                <a:solidFill>
                  <a:srgbClr val="191919"/>
                </a:solidFill>
              </a:defRPr>
            </a:lvl4pPr>
            <a:lvl5pPr>
              <a:lnSpc>
                <a:spcPts val="2400"/>
              </a:lnSpc>
              <a:defRPr sz="1600" b="0" i="0" spc="0" baseline="0">
                <a:solidFill>
                  <a:srgbClr val="191919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8" name="Bild 3" descr="vj0661_ppt_ausbildungsstart_rz_S2.2_su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14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Bild 3" descr="vj0661_ppt_ausbildungsstart_rz_S2.2_su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7"/>
          <p:cNvSpPr txBox="1">
            <a:spLocks/>
          </p:cNvSpPr>
          <p:nvPr userDrawn="1"/>
        </p:nvSpPr>
        <p:spPr>
          <a:xfrm>
            <a:off x="540000" y="6419006"/>
            <a:ext cx="6911975" cy="142875"/>
          </a:xfrm>
          <a:prstGeom prst="rect">
            <a:avLst/>
          </a:prstGeom>
        </p:spPr>
        <p:txBody>
          <a:bodyPr wrap="none"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1500"/>
              </a:lnSpc>
              <a:buFont typeface="Arial" charset="0"/>
              <a:buNone/>
            </a:pPr>
            <a:r>
              <a:rPr lang="de-DE" altLang="de-DE" sz="1000" dirty="0" smtClean="0">
                <a:solidFill>
                  <a:schemeClr val="tx1"/>
                </a:solidFill>
              </a:rPr>
              <a:t>SEITE </a:t>
            </a:r>
            <a:fld id="{53C28D6A-4C02-CA49-A611-DCC43903BA4E}" type="slidenum">
              <a:rPr lang="de-DE" altLang="de-DE" sz="1000" smtClean="0">
                <a:solidFill>
                  <a:schemeClr val="tx1"/>
                </a:solidFill>
              </a:rPr>
              <a:pPr eaLnBrk="1" hangingPunct="1">
                <a:lnSpc>
                  <a:spcPts val="1500"/>
                </a:lnSpc>
                <a:buFont typeface="Arial" charset="0"/>
                <a:buNone/>
              </a:pPr>
              <a:t>‹Nr.›</a:t>
            </a:fld>
            <a:r>
              <a:rPr lang="de-DE" altLang="de-DE" sz="1000" dirty="0" smtClean="0">
                <a:solidFill>
                  <a:schemeClr val="tx1"/>
                </a:solidFill>
              </a:rPr>
              <a:t> – </a:t>
            </a:r>
            <a:r>
              <a:rPr lang="de-DE" altLang="de-DE" sz="1000" b="1" dirty="0" smtClean="0">
                <a:solidFill>
                  <a:schemeClr val="tx1"/>
                </a:solidFill>
              </a:rPr>
              <a:t>JAV</a:t>
            </a:r>
            <a:r>
              <a:rPr lang="de-DE" altLang="de-DE" sz="1000" b="1" baseline="0" dirty="0" smtClean="0">
                <a:solidFill>
                  <a:schemeClr val="tx1"/>
                </a:solidFill>
              </a:rPr>
              <a:t> &amp; Personalrat: Gemeinsam für junge Beschäftigte</a:t>
            </a:r>
            <a:endParaRPr lang="de-DE" altLang="de-DE" sz="1000" dirty="0">
              <a:solidFill>
                <a:schemeClr val="tx1"/>
              </a:solidFill>
            </a:endParaRPr>
          </a:p>
        </p:txBody>
      </p:sp>
      <p:sp>
        <p:nvSpPr>
          <p:cNvPr id="11" name="Titel 6"/>
          <p:cNvSpPr>
            <a:spLocks noGrp="1"/>
          </p:cNvSpPr>
          <p:nvPr>
            <p:ph type="title"/>
          </p:nvPr>
        </p:nvSpPr>
        <p:spPr>
          <a:xfrm>
            <a:off x="540000" y="1907927"/>
            <a:ext cx="6768304" cy="1025922"/>
          </a:xfrm>
          <a:prstGeom prst="rect">
            <a:avLst/>
          </a:prstGeom>
          <a:scene3d>
            <a:camera prst="orthographicFront">
              <a:rot lat="0" lon="0" rev="450000"/>
            </a:camera>
            <a:lightRig rig="threePt" dir="t"/>
          </a:scene3d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ts val="4000"/>
              </a:lnSpc>
              <a:defRPr lang="de-DE" sz="4000" b="0" i="0" kern="1200" cap="all" spc="100" baseline="0" dirty="0" smtClean="0">
                <a:solidFill>
                  <a:schemeClr val="bg1"/>
                </a:solidFill>
                <a:latin typeface="Arial Black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979712" y="3164259"/>
            <a:ext cx="2952328" cy="1008112"/>
          </a:xfrm>
          <a:prstGeom prst="rect">
            <a:avLst/>
          </a:prstGeom>
          <a:scene3d>
            <a:camera prst="orthographicFront">
              <a:rot lat="0" lon="0" rev="450000"/>
            </a:camera>
            <a:lightRig rig="threePt" dir="t"/>
          </a:scene3d>
        </p:spPr>
        <p:txBody>
          <a:bodyPr vert="horz" wrap="square" lIns="0" tIns="0" rIns="0" bIns="0" anchor="t" anchorCtr="0"/>
          <a:lstStyle>
            <a:lvl1pPr marL="0" marR="0" indent="0" algn="l" defTabSz="4572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heavy" kern="0" cap="none" spc="0" baseline="0">
                <a:solidFill>
                  <a:srgbClr val="311F4B"/>
                </a:solidFill>
                <a:uFill>
                  <a:solidFill>
                    <a:srgbClr val="311F4B"/>
                  </a:solidFill>
                </a:uFill>
                <a:latin typeface="+mj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-"/>
              <a:defRPr sz="1400" b="0" i="0" spc="0" baseline="0">
                <a:solidFill>
                  <a:srgbClr val="333333"/>
                </a:solidFill>
                <a:latin typeface="Arial"/>
              </a:defRPr>
            </a:lvl2pPr>
            <a:lvl3pPr>
              <a:lnSpc>
                <a:spcPts val="2400"/>
              </a:lnSpc>
              <a:defRPr sz="1600" b="0" i="0" spc="0" baseline="0">
                <a:solidFill>
                  <a:srgbClr val="191919"/>
                </a:solidFill>
              </a:defRPr>
            </a:lvl3pPr>
            <a:lvl4pPr marL="285750" indent="-285750">
              <a:lnSpc>
                <a:spcPts val="2400"/>
              </a:lnSpc>
              <a:spcBef>
                <a:spcPts val="0"/>
              </a:spcBef>
              <a:buFont typeface="Lucida Grande"/>
              <a:buChar char="—"/>
              <a:defRPr sz="1600" b="0" i="0" spc="0" baseline="0">
                <a:solidFill>
                  <a:srgbClr val="191919"/>
                </a:solidFill>
              </a:defRPr>
            </a:lvl4pPr>
            <a:lvl5pPr>
              <a:lnSpc>
                <a:spcPts val="2400"/>
              </a:lnSpc>
              <a:defRPr sz="1600" b="0" i="0" spc="0" baseline="0">
                <a:solidFill>
                  <a:srgbClr val="191919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943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215900" y="963613"/>
            <a:ext cx="185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de-DE"/>
          </a:p>
        </p:txBody>
      </p:sp>
      <p:pic>
        <p:nvPicPr>
          <p:cNvPr id="10" name="Bild 3" descr="vj0661_ppt_ausbildungsstart_rz_S2.2_su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platzhalter 7"/>
          <p:cNvSpPr txBox="1">
            <a:spLocks/>
          </p:cNvSpPr>
          <p:nvPr userDrawn="1"/>
        </p:nvSpPr>
        <p:spPr>
          <a:xfrm>
            <a:off x="540000" y="6419006"/>
            <a:ext cx="6911975" cy="142875"/>
          </a:xfrm>
          <a:prstGeom prst="rect">
            <a:avLst/>
          </a:prstGeom>
        </p:spPr>
        <p:txBody>
          <a:bodyPr wrap="none"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1500"/>
              </a:lnSpc>
              <a:buFont typeface="Arial" charset="0"/>
              <a:buNone/>
            </a:pPr>
            <a:r>
              <a:rPr lang="de-DE" altLang="de-DE" sz="1000" dirty="0" smtClean="0">
                <a:solidFill>
                  <a:schemeClr val="tx1"/>
                </a:solidFill>
              </a:rPr>
              <a:t>SEITE </a:t>
            </a:r>
            <a:fld id="{53C28D6A-4C02-CA49-A611-DCC43903BA4E}" type="slidenum">
              <a:rPr lang="de-DE" altLang="de-DE" sz="1000" smtClean="0">
                <a:solidFill>
                  <a:schemeClr val="tx1"/>
                </a:solidFill>
              </a:rPr>
              <a:pPr eaLnBrk="1" hangingPunct="1">
                <a:lnSpc>
                  <a:spcPts val="1500"/>
                </a:lnSpc>
                <a:buFont typeface="Arial" charset="0"/>
                <a:buNone/>
              </a:pPr>
              <a:t>‹Nr.›</a:t>
            </a:fld>
            <a:r>
              <a:rPr lang="de-DE" altLang="de-DE" sz="1000" dirty="0" smtClean="0">
                <a:solidFill>
                  <a:schemeClr val="tx1"/>
                </a:solidFill>
              </a:rPr>
              <a:t> – </a:t>
            </a:r>
            <a:r>
              <a:rPr lang="de-DE" altLang="de-DE" sz="1000" b="1" dirty="0" smtClean="0">
                <a:solidFill>
                  <a:schemeClr val="tx1"/>
                </a:solidFill>
              </a:rPr>
              <a:t>JAV</a:t>
            </a:r>
            <a:r>
              <a:rPr lang="de-DE" altLang="de-DE" sz="1000" b="1" baseline="0" dirty="0" smtClean="0">
                <a:solidFill>
                  <a:schemeClr val="tx1"/>
                </a:solidFill>
              </a:rPr>
              <a:t> &amp; Personalrat: Gemeinsam für junge Beschäftigte</a:t>
            </a:r>
            <a:endParaRPr lang="de-DE" altLang="de-DE" sz="1000" dirty="0">
              <a:solidFill>
                <a:schemeClr val="tx1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40000" y="549696"/>
            <a:ext cx="8064250" cy="719063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 algn="l">
              <a:lnSpc>
                <a:spcPts val="2800"/>
              </a:lnSpc>
              <a:defRPr lang="de-DE" sz="2800" b="0" i="0" kern="0" cap="all" spc="100" baseline="0" dirty="0" smtClean="0">
                <a:solidFill>
                  <a:srgbClr val="F4C443"/>
                </a:solidFill>
                <a:latin typeface="Arial Black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540000" y="1989138"/>
            <a:ext cx="6695825" cy="3960142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marR="0" indent="-27000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kern="0" cap="none" spc="0" baseline="0">
                <a:solidFill>
                  <a:schemeClr val="tx1"/>
                </a:solidFill>
                <a:latin typeface="Arial"/>
              </a:defRPr>
            </a:lvl1pPr>
            <a:lvl2pPr marL="0" indent="-2700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-"/>
              <a:defRPr sz="1600" b="0" i="0" spc="0" baseline="0">
                <a:solidFill>
                  <a:schemeClr val="tx1"/>
                </a:solidFill>
                <a:latin typeface="Arial"/>
              </a:defRPr>
            </a:lvl2pPr>
            <a:lvl3pPr>
              <a:lnSpc>
                <a:spcPts val="2400"/>
              </a:lnSpc>
              <a:defRPr sz="1600" b="0" i="0" spc="0" baseline="0">
                <a:solidFill>
                  <a:srgbClr val="191919"/>
                </a:solidFill>
              </a:defRPr>
            </a:lvl3pPr>
            <a:lvl4pPr marL="285750" indent="-285750">
              <a:lnSpc>
                <a:spcPts val="2400"/>
              </a:lnSpc>
              <a:spcBef>
                <a:spcPts val="0"/>
              </a:spcBef>
              <a:buFont typeface="Lucida Grande"/>
              <a:buChar char="—"/>
              <a:defRPr sz="1600" b="0" i="0" spc="0" baseline="0">
                <a:solidFill>
                  <a:srgbClr val="191919"/>
                </a:solidFill>
              </a:defRPr>
            </a:lvl4pPr>
            <a:lvl5pPr>
              <a:lnSpc>
                <a:spcPts val="2400"/>
              </a:lnSpc>
              <a:defRPr sz="1600" b="0" i="0" spc="0" baseline="0">
                <a:solidFill>
                  <a:srgbClr val="191919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539750" y="1296000"/>
            <a:ext cx="8062387" cy="0"/>
          </a:xfrm>
          <a:prstGeom prst="line">
            <a:avLst/>
          </a:prstGeom>
          <a:ln w="38100">
            <a:solidFill>
              <a:srgbClr val="F4C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215900" y="963613"/>
            <a:ext cx="185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de-DE"/>
          </a:p>
        </p:txBody>
      </p:sp>
      <p:pic>
        <p:nvPicPr>
          <p:cNvPr id="10" name="Bild 3" descr="vj0661_ppt_ausbildungsstart_rz_S2.2_su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platzhalter 7"/>
          <p:cNvSpPr txBox="1">
            <a:spLocks/>
          </p:cNvSpPr>
          <p:nvPr userDrawn="1"/>
        </p:nvSpPr>
        <p:spPr>
          <a:xfrm>
            <a:off x="540000" y="6419006"/>
            <a:ext cx="6911975" cy="142875"/>
          </a:xfrm>
          <a:prstGeom prst="rect">
            <a:avLst/>
          </a:prstGeom>
        </p:spPr>
        <p:txBody>
          <a:bodyPr wrap="none"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1500"/>
              </a:lnSpc>
              <a:buFont typeface="Arial" charset="0"/>
              <a:buNone/>
            </a:pPr>
            <a:r>
              <a:rPr lang="de-DE" altLang="de-DE" sz="1000" dirty="0">
                <a:solidFill>
                  <a:schemeClr val="tx1"/>
                </a:solidFill>
              </a:rPr>
              <a:t>SEITE </a:t>
            </a:r>
            <a:fld id="{53C28D6A-4C02-CA49-A611-DCC43903BA4E}" type="slidenum">
              <a:rPr lang="de-DE" altLang="de-DE" sz="1000" smtClean="0">
                <a:solidFill>
                  <a:schemeClr val="tx1"/>
                </a:solidFill>
              </a:rPr>
              <a:pPr eaLnBrk="1" hangingPunct="1">
                <a:lnSpc>
                  <a:spcPts val="1500"/>
                </a:lnSpc>
                <a:buFont typeface="Arial" charset="0"/>
                <a:buNone/>
              </a:pPr>
              <a:t>‹Nr.›</a:t>
            </a:fld>
            <a:r>
              <a:rPr lang="de-DE" altLang="de-DE" sz="1000" dirty="0">
                <a:solidFill>
                  <a:schemeClr val="tx1"/>
                </a:solidFill>
              </a:rPr>
              <a:t> – </a:t>
            </a:r>
            <a:r>
              <a:rPr lang="de-DE" altLang="de-DE" sz="1000" b="1" dirty="0" smtClean="0">
                <a:solidFill>
                  <a:schemeClr val="tx1"/>
                </a:solidFill>
              </a:rPr>
              <a:t>PRÄSENTATIONSTITEL</a:t>
            </a:r>
            <a:endParaRPr lang="de-DE" altLang="de-DE" sz="1000" dirty="0">
              <a:solidFill>
                <a:schemeClr val="tx1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40000" y="549696"/>
            <a:ext cx="8064250" cy="719063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 algn="l">
              <a:lnSpc>
                <a:spcPts val="2800"/>
              </a:lnSpc>
              <a:defRPr lang="de-DE" sz="2800" b="0" i="0" kern="0" cap="all" spc="100" baseline="0" dirty="0" smtClean="0">
                <a:solidFill>
                  <a:srgbClr val="F4C443"/>
                </a:solidFill>
                <a:latin typeface="Arial Black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6011862" y="1989138"/>
            <a:ext cx="2586545" cy="3960142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marR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kern="0" cap="none" spc="0" baseline="0">
                <a:solidFill>
                  <a:schemeClr val="tx1"/>
                </a:solidFill>
                <a:latin typeface="Arial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-"/>
              <a:defRPr sz="1400" b="0" i="0" spc="0" baseline="0">
                <a:solidFill>
                  <a:srgbClr val="333333"/>
                </a:solidFill>
                <a:latin typeface="Arial"/>
              </a:defRPr>
            </a:lvl2pPr>
            <a:lvl3pPr>
              <a:lnSpc>
                <a:spcPts val="2400"/>
              </a:lnSpc>
              <a:defRPr sz="1600" b="0" i="0" spc="0" baseline="0">
                <a:solidFill>
                  <a:srgbClr val="191919"/>
                </a:solidFill>
              </a:defRPr>
            </a:lvl3pPr>
            <a:lvl4pPr marL="285750" indent="-285750">
              <a:lnSpc>
                <a:spcPts val="2400"/>
              </a:lnSpc>
              <a:spcBef>
                <a:spcPts val="0"/>
              </a:spcBef>
              <a:buFont typeface="Lucida Grande"/>
              <a:buChar char="—"/>
              <a:defRPr sz="1600" b="0" i="0" spc="0" baseline="0">
                <a:solidFill>
                  <a:srgbClr val="191919"/>
                </a:solidFill>
              </a:defRPr>
            </a:lvl4pPr>
            <a:lvl5pPr>
              <a:lnSpc>
                <a:spcPts val="2400"/>
              </a:lnSpc>
              <a:defRPr sz="1600" b="0" i="0" spc="0" baseline="0">
                <a:solidFill>
                  <a:srgbClr val="191919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989138"/>
            <a:ext cx="5327400" cy="39601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539750" y="1296000"/>
            <a:ext cx="8062387" cy="0"/>
          </a:xfrm>
          <a:prstGeom prst="line">
            <a:avLst/>
          </a:prstGeom>
          <a:ln w="38100">
            <a:solidFill>
              <a:srgbClr val="F4C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46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215900" y="963613"/>
            <a:ext cx="185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de-DE"/>
          </a:p>
        </p:txBody>
      </p:sp>
      <p:pic>
        <p:nvPicPr>
          <p:cNvPr id="10" name="Bild 3" descr="vj0661_ppt_ausbildungsstart_rz_S2.2_su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540000" y="6128690"/>
            <a:ext cx="6695825" cy="432000"/>
          </a:xfrm>
          <a:prstGeom prst="rect">
            <a:avLst/>
          </a:prstGeom>
        </p:spPr>
        <p:txBody>
          <a:bodyPr vert="horz" wrap="square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kern="0" cap="none" spc="0" baseline="0">
                <a:solidFill>
                  <a:schemeClr val="tx1"/>
                </a:solidFill>
                <a:latin typeface="Arial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-"/>
              <a:defRPr sz="1400" b="0" i="0" spc="0" baseline="0">
                <a:solidFill>
                  <a:srgbClr val="333333"/>
                </a:solidFill>
                <a:latin typeface="Arial"/>
              </a:defRPr>
            </a:lvl2pPr>
            <a:lvl3pPr>
              <a:lnSpc>
                <a:spcPts val="2400"/>
              </a:lnSpc>
              <a:defRPr sz="1600" b="0" i="0" spc="0" baseline="0">
                <a:solidFill>
                  <a:srgbClr val="191919"/>
                </a:solidFill>
              </a:defRPr>
            </a:lvl3pPr>
            <a:lvl4pPr marL="285750" indent="-285750">
              <a:lnSpc>
                <a:spcPts val="2400"/>
              </a:lnSpc>
              <a:spcBef>
                <a:spcPts val="0"/>
              </a:spcBef>
              <a:buFont typeface="Lucida Grande"/>
              <a:buChar char="—"/>
              <a:defRPr sz="1600" b="0" i="0" spc="0" baseline="0">
                <a:solidFill>
                  <a:srgbClr val="191919"/>
                </a:solidFill>
              </a:defRPr>
            </a:lvl4pPr>
            <a:lvl5pPr>
              <a:lnSpc>
                <a:spcPts val="2400"/>
              </a:lnSpc>
              <a:defRPr sz="1600" b="0" i="0" spc="0" baseline="0">
                <a:solidFill>
                  <a:srgbClr val="191919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5949950"/>
          </a:xfrm>
          <a:custGeom>
            <a:avLst/>
            <a:gdLst>
              <a:gd name="connsiteX0" fmla="*/ 0 w 9144000"/>
              <a:gd name="connsiteY0" fmla="*/ 0 h 5949950"/>
              <a:gd name="connsiteX1" fmla="*/ 9144000 w 9144000"/>
              <a:gd name="connsiteY1" fmla="*/ 0 h 5949950"/>
              <a:gd name="connsiteX2" fmla="*/ 9144000 w 9144000"/>
              <a:gd name="connsiteY2" fmla="*/ 5949950 h 5949950"/>
              <a:gd name="connsiteX3" fmla="*/ 0 w 9144000"/>
              <a:gd name="connsiteY3" fmla="*/ 5949950 h 5949950"/>
              <a:gd name="connsiteX4" fmla="*/ 0 w 9144000"/>
              <a:gd name="connsiteY4" fmla="*/ 0 h 5949950"/>
              <a:gd name="connsiteX0" fmla="*/ 0 w 9144000"/>
              <a:gd name="connsiteY0" fmla="*/ 0 h 5949950"/>
              <a:gd name="connsiteX1" fmla="*/ 9144000 w 9144000"/>
              <a:gd name="connsiteY1" fmla="*/ 0 h 5949950"/>
              <a:gd name="connsiteX2" fmla="*/ 9144000 w 9144000"/>
              <a:gd name="connsiteY2" fmla="*/ 5314950 h 5949950"/>
              <a:gd name="connsiteX3" fmla="*/ 0 w 9144000"/>
              <a:gd name="connsiteY3" fmla="*/ 5949950 h 5949950"/>
              <a:gd name="connsiteX4" fmla="*/ 0 w 9144000"/>
              <a:gd name="connsiteY4" fmla="*/ 0 h 594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949950">
                <a:moveTo>
                  <a:pt x="0" y="0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9499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55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215900" y="963613"/>
            <a:ext cx="185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de-DE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860032" y="1628800"/>
            <a:ext cx="2952328" cy="1008112"/>
          </a:xfrm>
          <a:prstGeom prst="rect">
            <a:avLst/>
          </a:prstGeom>
          <a:scene3d>
            <a:camera prst="orthographicFront">
              <a:rot lat="0" lon="0" rev="450000"/>
            </a:camera>
            <a:lightRig rig="threePt" dir="t"/>
          </a:scene3d>
        </p:spPr>
        <p:txBody>
          <a:bodyPr vert="horz" wrap="square" lIns="0" tIns="0" rIns="0" bIns="0" anchor="t" anchorCtr="0"/>
          <a:lstStyle>
            <a:lvl1pPr marL="0" marR="0" indent="0" algn="l" defTabSz="4572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heavy" kern="0" cap="none" spc="0" baseline="0">
                <a:solidFill>
                  <a:srgbClr val="311F4B"/>
                </a:solidFill>
                <a:uFill>
                  <a:solidFill>
                    <a:srgbClr val="311F4B"/>
                  </a:solidFill>
                </a:uFill>
                <a:latin typeface="+mj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-"/>
              <a:defRPr sz="1400" b="0" i="0" spc="0" baseline="0">
                <a:solidFill>
                  <a:srgbClr val="333333"/>
                </a:solidFill>
                <a:latin typeface="Arial"/>
              </a:defRPr>
            </a:lvl2pPr>
            <a:lvl3pPr>
              <a:lnSpc>
                <a:spcPts val="2400"/>
              </a:lnSpc>
              <a:defRPr sz="1600" b="0" i="0" spc="0" baseline="0">
                <a:solidFill>
                  <a:srgbClr val="191919"/>
                </a:solidFill>
              </a:defRPr>
            </a:lvl3pPr>
            <a:lvl4pPr marL="285750" indent="-285750">
              <a:lnSpc>
                <a:spcPts val="2400"/>
              </a:lnSpc>
              <a:spcBef>
                <a:spcPts val="0"/>
              </a:spcBef>
              <a:buFont typeface="Lucida Grande"/>
              <a:buChar char="—"/>
              <a:defRPr sz="1600" b="0" i="0" spc="0" baseline="0">
                <a:solidFill>
                  <a:srgbClr val="191919"/>
                </a:solidFill>
              </a:defRPr>
            </a:lvl4pPr>
            <a:lvl5pPr>
              <a:lnSpc>
                <a:spcPts val="2400"/>
              </a:lnSpc>
              <a:defRPr sz="1600" b="0" i="0" spc="0" baseline="0">
                <a:solidFill>
                  <a:srgbClr val="191919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8" name="Bild 3" descr="vj0661_ppt_ausbildungsstart_rz_S2.2_su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37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" y="0"/>
            <a:ext cx="9144000" cy="685800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7920000" cy="2160000"/>
          </a:xfrm>
          <a:prstGeom prst="rect">
            <a:avLst/>
          </a:prstGeom>
          <a:scene3d>
            <a:camera prst="orthographicFront">
              <a:rot lat="0" lon="0" rev="450000"/>
            </a:camera>
            <a:lightRig rig="threePt" dir="t"/>
          </a:scene3d>
        </p:spPr>
        <p:txBody>
          <a:bodyPr lIns="0" tIns="0" rIns="0" bIns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535946" y="2636837"/>
            <a:ext cx="2880419" cy="1080195"/>
          </a:xfrm>
          <a:prstGeom prst="rect">
            <a:avLst/>
          </a:prstGeom>
          <a:scene3d>
            <a:camera prst="orthographicFront">
              <a:rot lat="0" lon="0" rev="450000"/>
            </a:camera>
            <a:lightRig rig="threePt" dir="t"/>
          </a:scene3d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000" b="0" u="heavy" baseline="0">
                <a:solidFill>
                  <a:srgbClr val="311F4B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452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Bild 3" descr="vj0661_ppt_ausbildungsstart_rz_S2.2_su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7"/>
          <p:cNvSpPr txBox="1">
            <a:spLocks/>
          </p:cNvSpPr>
          <p:nvPr userDrawn="1"/>
        </p:nvSpPr>
        <p:spPr>
          <a:xfrm>
            <a:off x="540000" y="6419006"/>
            <a:ext cx="6911975" cy="142875"/>
          </a:xfrm>
          <a:prstGeom prst="rect">
            <a:avLst/>
          </a:prstGeom>
        </p:spPr>
        <p:txBody>
          <a:bodyPr wrap="none"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1500"/>
              </a:lnSpc>
              <a:buFont typeface="Arial" charset="0"/>
              <a:buNone/>
            </a:pPr>
            <a:r>
              <a:rPr lang="de-DE" altLang="de-DE" sz="1000" dirty="0" smtClean="0">
                <a:solidFill>
                  <a:schemeClr val="tx1"/>
                </a:solidFill>
              </a:rPr>
              <a:t>SEITE </a:t>
            </a:r>
            <a:fld id="{53C28D6A-4C02-CA49-A611-DCC43903BA4E}" type="slidenum">
              <a:rPr lang="de-DE" altLang="de-DE" sz="1000" smtClean="0">
                <a:solidFill>
                  <a:schemeClr val="tx1"/>
                </a:solidFill>
              </a:rPr>
              <a:pPr eaLnBrk="1" hangingPunct="1">
                <a:lnSpc>
                  <a:spcPts val="1500"/>
                </a:lnSpc>
                <a:buFont typeface="Arial" charset="0"/>
                <a:buNone/>
              </a:pPr>
              <a:t>‹Nr.›</a:t>
            </a:fld>
            <a:r>
              <a:rPr lang="de-DE" altLang="de-DE" sz="1000" dirty="0" smtClean="0">
                <a:solidFill>
                  <a:schemeClr val="tx1"/>
                </a:solidFill>
              </a:rPr>
              <a:t> – </a:t>
            </a:r>
            <a:r>
              <a:rPr lang="de-DE" altLang="de-DE" sz="1000" b="1" dirty="0" smtClean="0">
                <a:solidFill>
                  <a:schemeClr val="tx1"/>
                </a:solidFill>
              </a:rPr>
              <a:t>PRÄSENTATIONSTITEL</a:t>
            </a:r>
            <a:endParaRPr lang="de-DE" altLang="de-DE" sz="1000" dirty="0">
              <a:solidFill>
                <a:schemeClr val="tx1"/>
              </a:solidFill>
            </a:endParaRPr>
          </a:p>
        </p:txBody>
      </p:sp>
      <p:sp>
        <p:nvSpPr>
          <p:cNvPr id="11" name="Titel 6"/>
          <p:cNvSpPr>
            <a:spLocks noGrp="1"/>
          </p:cNvSpPr>
          <p:nvPr>
            <p:ph type="title"/>
          </p:nvPr>
        </p:nvSpPr>
        <p:spPr>
          <a:xfrm>
            <a:off x="540000" y="1907927"/>
            <a:ext cx="6768304" cy="1025922"/>
          </a:xfrm>
          <a:prstGeom prst="rect">
            <a:avLst/>
          </a:prstGeom>
          <a:scene3d>
            <a:camera prst="orthographicFront">
              <a:rot lat="0" lon="0" rev="450000"/>
            </a:camera>
            <a:lightRig rig="threePt" dir="t"/>
          </a:scene3d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ts val="4000"/>
              </a:lnSpc>
              <a:defRPr lang="de-DE" sz="4000" b="0" i="0" kern="1200" cap="all" spc="100" baseline="0" dirty="0" smtClean="0">
                <a:solidFill>
                  <a:schemeClr val="bg1"/>
                </a:solidFill>
                <a:latin typeface="Arial Black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979712" y="3164259"/>
            <a:ext cx="2952328" cy="1008112"/>
          </a:xfrm>
          <a:prstGeom prst="rect">
            <a:avLst/>
          </a:prstGeom>
          <a:scene3d>
            <a:camera prst="orthographicFront">
              <a:rot lat="0" lon="0" rev="450000"/>
            </a:camera>
            <a:lightRig rig="threePt" dir="t"/>
          </a:scene3d>
        </p:spPr>
        <p:txBody>
          <a:bodyPr vert="horz" wrap="square" lIns="0" tIns="0" rIns="0" bIns="0" anchor="t" anchorCtr="0"/>
          <a:lstStyle>
            <a:lvl1pPr marL="0" marR="0" indent="0" algn="l" defTabSz="4572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heavy" kern="0" cap="none" spc="0" baseline="0">
                <a:solidFill>
                  <a:srgbClr val="311F4B"/>
                </a:solidFill>
                <a:uFill>
                  <a:solidFill>
                    <a:srgbClr val="311F4B"/>
                  </a:solidFill>
                </a:uFill>
                <a:latin typeface="+mj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-"/>
              <a:defRPr sz="1400" b="0" i="0" spc="0" baseline="0">
                <a:solidFill>
                  <a:srgbClr val="333333"/>
                </a:solidFill>
                <a:latin typeface="Arial"/>
              </a:defRPr>
            </a:lvl2pPr>
            <a:lvl3pPr>
              <a:lnSpc>
                <a:spcPts val="2400"/>
              </a:lnSpc>
              <a:defRPr sz="1600" b="0" i="0" spc="0" baseline="0">
                <a:solidFill>
                  <a:srgbClr val="191919"/>
                </a:solidFill>
              </a:defRPr>
            </a:lvl3pPr>
            <a:lvl4pPr marL="285750" indent="-285750">
              <a:lnSpc>
                <a:spcPts val="2400"/>
              </a:lnSpc>
              <a:spcBef>
                <a:spcPts val="0"/>
              </a:spcBef>
              <a:buFont typeface="Lucida Grande"/>
              <a:buChar char="—"/>
              <a:defRPr sz="1600" b="0" i="0" spc="0" baseline="0">
                <a:solidFill>
                  <a:srgbClr val="191919"/>
                </a:solidFill>
              </a:defRPr>
            </a:lvl4pPr>
            <a:lvl5pPr>
              <a:lnSpc>
                <a:spcPts val="2400"/>
              </a:lnSpc>
              <a:defRPr sz="1600" b="0" i="0" spc="0" baseline="0">
                <a:solidFill>
                  <a:srgbClr val="191919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6590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215900" y="963613"/>
            <a:ext cx="185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de-DE"/>
          </a:p>
        </p:txBody>
      </p:sp>
      <p:pic>
        <p:nvPicPr>
          <p:cNvPr id="10" name="Bild 3" descr="vj0661_ppt_ausbildungsstart_rz_S2.2_su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platzhalter 7"/>
          <p:cNvSpPr txBox="1">
            <a:spLocks/>
          </p:cNvSpPr>
          <p:nvPr userDrawn="1"/>
        </p:nvSpPr>
        <p:spPr>
          <a:xfrm>
            <a:off x="540000" y="6419006"/>
            <a:ext cx="6911975" cy="142875"/>
          </a:xfrm>
          <a:prstGeom prst="rect">
            <a:avLst/>
          </a:prstGeom>
        </p:spPr>
        <p:txBody>
          <a:bodyPr wrap="none"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1500"/>
              </a:lnSpc>
              <a:buFont typeface="Arial" charset="0"/>
              <a:buNone/>
            </a:pPr>
            <a:r>
              <a:rPr lang="de-DE" altLang="de-DE" sz="1000" dirty="0" smtClean="0">
                <a:solidFill>
                  <a:schemeClr val="tx1"/>
                </a:solidFill>
              </a:rPr>
              <a:t>SEITE </a:t>
            </a:r>
            <a:fld id="{53C28D6A-4C02-CA49-A611-DCC43903BA4E}" type="slidenum">
              <a:rPr lang="de-DE" altLang="de-DE" sz="1000" smtClean="0">
                <a:solidFill>
                  <a:schemeClr val="tx1"/>
                </a:solidFill>
              </a:rPr>
              <a:pPr eaLnBrk="1" hangingPunct="1">
                <a:lnSpc>
                  <a:spcPts val="1500"/>
                </a:lnSpc>
                <a:buFont typeface="Arial" charset="0"/>
                <a:buNone/>
              </a:pPr>
              <a:t>‹Nr.›</a:t>
            </a:fld>
            <a:r>
              <a:rPr lang="de-DE" altLang="de-DE" sz="1000" dirty="0" smtClean="0">
                <a:solidFill>
                  <a:schemeClr val="tx1"/>
                </a:solidFill>
              </a:rPr>
              <a:t> – </a:t>
            </a:r>
            <a:r>
              <a:rPr lang="de-DE" altLang="de-DE" sz="1000" b="1" dirty="0" smtClean="0">
                <a:solidFill>
                  <a:schemeClr val="tx1"/>
                </a:solidFill>
              </a:rPr>
              <a:t>JAV</a:t>
            </a:r>
            <a:r>
              <a:rPr lang="de-DE" altLang="de-DE" sz="1000" b="1" baseline="0" dirty="0" smtClean="0">
                <a:solidFill>
                  <a:schemeClr val="tx1"/>
                </a:solidFill>
              </a:rPr>
              <a:t> &amp; Personalrat: Gemeinsam für junge Beschäftigte</a:t>
            </a:r>
            <a:endParaRPr lang="de-DE" altLang="de-DE" sz="1000" dirty="0">
              <a:solidFill>
                <a:schemeClr val="tx1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40000" y="549696"/>
            <a:ext cx="8064250" cy="719063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 algn="l">
              <a:lnSpc>
                <a:spcPts val="2800"/>
              </a:lnSpc>
              <a:defRPr lang="de-DE" sz="2800" b="0" i="0" kern="0" cap="all" spc="100" baseline="0" dirty="0" smtClean="0">
                <a:solidFill>
                  <a:srgbClr val="F4C443"/>
                </a:solidFill>
                <a:latin typeface="Arial Black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540000" y="1989138"/>
            <a:ext cx="6695825" cy="3960142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marR="0" indent="-27000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kern="0" cap="none" spc="0" baseline="0">
                <a:solidFill>
                  <a:schemeClr val="tx1"/>
                </a:solidFill>
                <a:latin typeface="Arial"/>
              </a:defRPr>
            </a:lvl1pPr>
            <a:lvl2pPr marL="0" indent="-2700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-"/>
              <a:defRPr sz="1600" b="0" i="0" spc="0" baseline="0">
                <a:solidFill>
                  <a:schemeClr val="tx1"/>
                </a:solidFill>
                <a:latin typeface="Arial"/>
              </a:defRPr>
            </a:lvl2pPr>
            <a:lvl3pPr>
              <a:lnSpc>
                <a:spcPts val="2400"/>
              </a:lnSpc>
              <a:defRPr sz="1600" b="0" i="0" spc="0" baseline="0">
                <a:solidFill>
                  <a:srgbClr val="191919"/>
                </a:solidFill>
              </a:defRPr>
            </a:lvl3pPr>
            <a:lvl4pPr marL="285750" indent="-285750">
              <a:lnSpc>
                <a:spcPts val="2400"/>
              </a:lnSpc>
              <a:spcBef>
                <a:spcPts val="0"/>
              </a:spcBef>
              <a:buFont typeface="Lucida Grande"/>
              <a:buChar char="—"/>
              <a:defRPr sz="1600" b="0" i="0" spc="0" baseline="0">
                <a:solidFill>
                  <a:srgbClr val="191919"/>
                </a:solidFill>
              </a:defRPr>
            </a:lvl4pPr>
            <a:lvl5pPr>
              <a:lnSpc>
                <a:spcPts val="2400"/>
              </a:lnSpc>
              <a:defRPr sz="1600" b="0" i="0" spc="0" baseline="0">
                <a:solidFill>
                  <a:srgbClr val="191919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539750" y="1296000"/>
            <a:ext cx="8062387" cy="0"/>
          </a:xfrm>
          <a:prstGeom prst="line">
            <a:avLst/>
          </a:prstGeom>
          <a:ln w="38100">
            <a:solidFill>
              <a:srgbClr val="F4C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235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7" r:id="rId2"/>
    <p:sldLayoutId id="2147483894" r:id="rId3"/>
    <p:sldLayoutId id="2147483895" r:id="rId4"/>
    <p:sldLayoutId id="2147483896" r:id="rId5"/>
    <p:sldLayoutId id="2147483898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23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920000" cy="2160000"/>
          </a:xfrm>
        </p:spPr>
        <p:txBody>
          <a:bodyPr/>
          <a:lstStyle/>
          <a:p>
            <a:r>
              <a:rPr lang="de-DE" sz="6600" dirty="0" smtClean="0"/>
              <a:t>JAV &amp;</a:t>
            </a:r>
            <a:br>
              <a:rPr lang="de-DE" sz="6600" dirty="0" smtClean="0"/>
            </a:br>
            <a:r>
              <a:rPr lang="de-DE" sz="6600" dirty="0" smtClean="0"/>
              <a:t>PERSONALRAT</a:t>
            </a:r>
            <a:endParaRPr lang="de-DE" sz="66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4608917" y="2744646"/>
            <a:ext cx="3420430" cy="1080195"/>
          </a:xfrm>
        </p:spPr>
        <p:txBody>
          <a:bodyPr/>
          <a:lstStyle/>
          <a:p>
            <a:r>
              <a:rPr lang="de-DE" dirty="0" smtClean="0"/>
              <a:t>Gemeinsam für</a:t>
            </a:r>
          </a:p>
          <a:p>
            <a:r>
              <a:rPr lang="de-DE" dirty="0" smtClean="0"/>
              <a:t>junge Beschäftigte</a:t>
            </a:r>
          </a:p>
        </p:txBody>
      </p:sp>
    </p:spTree>
    <p:extLst>
      <p:ext uri="{BB962C8B-B14F-4D97-AF65-F5344CB8AC3E}">
        <p14:creationId xmlns:p14="http://schemas.microsoft.com/office/powerpoint/2010/main" val="14471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0000" y="1907927"/>
            <a:ext cx="6768304" cy="1538883"/>
          </a:xfrm>
        </p:spPr>
        <p:txBody>
          <a:bodyPr/>
          <a:lstStyle/>
          <a:p>
            <a:r>
              <a:rPr lang="de-DE" dirty="0" smtClean="0"/>
              <a:t>Warum ist es wichtig zusammen zu arbeiten?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755576" y="3573016"/>
            <a:ext cx="6840760" cy="100811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g</a:t>
            </a:r>
            <a:r>
              <a:rPr lang="de-DE" dirty="0" smtClean="0">
                <a:sym typeface="Wingdings" panose="05000000000000000000" pitchFamily="2" charset="2"/>
              </a:rPr>
              <a:t>emeinsam stärker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g</a:t>
            </a:r>
            <a:r>
              <a:rPr lang="de-DE" dirty="0" smtClean="0">
                <a:sym typeface="Wingdings" panose="05000000000000000000" pitchFamily="2" charset="2"/>
              </a:rPr>
              <a:t>emeinsame Themen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g</a:t>
            </a:r>
            <a:r>
              <a:rPr lang="de-DE" dirty="0" smtClean="0">
                <a:sym typeface="Wingdings" panose="05000000000000000000" pitchFamily="2" charset="2"/>
              </a:rPr>
              <a:t>emeinsam mehr erreichen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g</a:t>
            </a:r>
            <a:r>
              <a:rPr lang="de-DE" dirty="0" smtClean="0">
                <a:sym typeface="Wingdings" panose="05000000000000000000" pitchFamily="2" charset="2"/>
              </a:rPr>
              <a:t>egenseitig unterstützen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g</a:t>
            </a:r>
            <a:r>
              <a:rPr lang="de-DE" dirty="0" smtClean="0">
                <a:sym typeface="Wingdings" panose="05000000000000000000" pitchFamily="2" charset="2"/>
              </a:rPr>
              <a:t>emeinsam mit der ver.di Jugend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24" y="3212976"/>
            <a:ext cx="321297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12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Gemeinsam stärker:</a:t>
            </a:r>
            <a:br>
              <a:rPr lang="de-DE" altLang="de-DE" dirty="0"/>
            </a:br>
            <a:r>
              <a:rPr lang="de-DE" altLang="de-DE" dirty="0"/>
              <a:t>JAV &amp; </a:t>
            </a:r>
            <a:r>
              <a:rPr lang="de-DE" altLang="de-DE" dirty="0" smtClean="0"/>
              <a:t>Personalrat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96" b="27726"/>
          <a:stretch/>
        </p:blipFill>
        <p:spPr>
          <a:xfrm rot="16039728">
            <a:off x="3210118" y="1990004"/>
            <a:ext cx="1037840" cy="5616625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115616" y="1844824"/>
            <a:ext cx="6695825" cy="3960142"/>
          </a:xfrm>
        </p:spPr>
        <p:txBody>
          <a:bodyPr/>
          <a:lstStyle/>
          <a:p>
            <a:r>
              <a:rPr lang="de-DE" b="1" dirty="0" smtClean="0"/>
              <a:t>PR und JAV haben gemeinsame Interessen</a:t>
            </a:r>
          </a:p>
          <a:p>
            <a:pPr marL="396000" lvl="1" eaLnBrk="1" hangingPunct="1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altLang="de-DE" dirty="0"/>
              <a:t>Gute Arbeitsbedingungen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de-DE" altLang="de-DE" dirty="0"/>
              <a:t>durch Qualität in der Ausbildung 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de-DE" altLang="de-DE" dirty="0"/>
              <a:t>durch Übernahme der Auszubildenden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de-DE" altLang="de-DE" dirty="0"/>
              <a:t>durch gute Tarifverträge</a:t>
            </a:r>
          </a:p>
          <a:p>
            <a:pPr marL="396000" lvl="1" eaLnBrk="1" hangingPunct="1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altLang="de-DE" dirty="0"/>
              <a:t>Perspektiven im erlernten Beruf – für alle Beschäftigten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altLang="de-DE" b="1" dirty="0"/>
              <a:t>JAV und </a:t>
            </a:r>
            <a:r>
              <a:rPr lang="de-DE" altLang="de-DE" b="1" dirty="0" smtClean="0"/>
              <a:t>Personalrat: </a:t>
            </a:r>
            <a:endParaRPr lang="de-DE" altLang="de-DE" b="1" dirty="0"/>
          </a:p>
          <a:p>
            <a:r>
              <a:rPr lang="de-DE" altLang="de-DE" b="1" dirty="0"/>
              <a:t>Eine starke Interessenvertretung der Beschäftigten.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67561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Gemeinsam arbeiten: JAV &amp; </a:t>
            </a:r>
            <a:r>
              <a:rPr lang="de-DE" altLang="de-DE" dirty="0" smtClean="0"/>
              <a:t>Personalrat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96" b="27726"/>
          <a:stretch/>
        </p:blipFill>
        <p:spPr>
          <a:xfrm rot="16039728">
            <a:off x="3066101" y="2206028"/>
            <a:ext cx="1037840" cy="5616625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115616" y="1916832"/>
            <a:ext cx="6695825" cy="3960142"/>
          </a:xfrm>
        </p:spPr>
        <p:txBody>
          <a:bodyPr/>
          <a:lstStyle/>
          <a:p>
            <a:r>
              <a:rPr lang="de-DE" altLang="de-DE" b="1" dirty="0"/>
              <a:t>Bei Themen der Auszubildenden und jungen Beschäftigten</a:t>
            </a:r>
          </a:p>
          <a:p>
            <a:pPr marL="396000" lvl="1" indent="-285750" eaLnBrk="1" hangingPunct="1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altLang="de-DE" dirty="0" smtClean="0"/>
              <a:t>Probleme </a:t>
            </a:r>
            <a:r>
              <a:rPr lang="de-DE" altLang="de-DE" dirty="0"/>
              <a:t>mit Beurteilungen</a:t>
            </a:r>
          </a:p>
          <a:p>
            <a:pPr marL="396000" lvl="1" indent="-285750" eaLnBrk="1" hangingPunct="1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altLang="de-DE" dirty="0" smtClean="0"/>
              <a:t>Probleme </a:t>
            </a:r>
            <a:r>
              <a:rPr lang="de-DE" altLang="de-DE" dirty="0"/>
              <a:t>mit Ausbildern</a:t>
            </a:r>
          </a:p>
          <a:p>
            <a:pPr marL="396000" lvl="1" indent="-285750" eaLnBrk="1" hangingPunct="1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altLang="de-DE" dirty="0" smtClean="0"/>
              <a:t>Wünsche </a:t>
            </a:r>
            <a:r>
              <a:rPr lang="de-DE" altLang="de-DE" dirty="0"/>
              <a:t>nach gemeinsamem Bildungsurlaub</a:t>
            </a:r>
          </a:p>
          <a:p>
            <a:pPr marL="396000" lvl="1" indent="-285750" eaLnBrk="1" hangingPunct="1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altLang="de-DE" dirty="0" smtClean="0"/>
              <a:t>Sicherstellen </a:t>
            </a:r>
            <a:r>
              <a:rPr lang="de-DE" altLang="de-DE" dirty="0"/>
              <a:t>der </a:t>
            </a:r>
            <a:r>
              <a:rPr lang="de-DE" altLang="de-DE" dirty="0" smtClean="0"/>
              <a:t>Ausbildungsqualität</a:t>
            </a:r>
            <a:endParaRPr lang="de-DE" altLang="de-DE" dirty="0"/>
          </a:p>
          <a:p>
            <a:pPr marL="396000" lvl="1" indent="-285750" eaLnBrk="1" hangingPunct="1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altLang="de-DE" dirty="0" smtClean="0"/>
              <a:t>Stress </a:t>
            </a:r>
            <a:r>
              <a:rPr lang="de-DE" altLang="de-DE" dirty="0"/>
              <a:t>an der </a:t>
            </a:r>
            <a:r>
              <a:rPr lang="de-DE" altLang="de-DE" dirty="0" smtClean="0"/>
              <a:t>Berufsschule</a:t>
            </a:r>
          </a:p>
          <a:p>
            <a:pPr marL="396000" lvl="1" indent="-285750" eaLnBrk="1" hangingPunct="1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altLang="de-DE" dirty="0" smtClean="0"/>
              <a:t>Übernahmeforderungen</a:t>
            </a:r>
            <a:endParaRPr lang="de-DE" alt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alt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altLang="de-DE" dirty="0"/>
          </a:p>
          <a:p>
            <a:r>
              <a:rPr lang="de-DE" altLang="de-DE" b="1" dirty="0"/>
              <a:t>JAV und </a:t>
            </a:r>
            <a:r>
              <a:rPr lang="de-DE" altLang="de-DE" b="1" dirty="0" smtClean="0"/>
              <a:t>Personalrat </a:t>
            </a:r>
            <a:r>
              <a:rPr lang="de-DE" altLang="de-DE" b="1" dirty="0"/>
              <a:t>setzen sich zusammen</a:t>
            </a:r>
          </a:p>
          <a:p>
            <a:r>
              <a:rPr lang="de-DE" altLang="de-DE" b="1" dirty="0"/>
              <a:t>für die Interessen der jungen Beschäftigten ein.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078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Gemeinsam mehr erreichen:</a:t>
            </a:r>
            <a:br>
              <a:rPr lang="de-DE" altLang="de-DE" dirty="0"/>
            </a:br>
            <a:r>
              <a:rPr lang="de-DE" altLang="de-DE" dirty="0"/>
              <a:t>JAV &amp; </a:t>
            </a:r>
            <a:r>
              <a:rPr lang="de-DE" altLang="de-DE" dirty="0" smtClean="0"/>
              <a:t>Personalrat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96" b="27726"/>
          <a:stretch/>
        </p:blipFill>
        <p:spPr>
          <a:xfrm rot="16039728">
            <a:off x="2994093" y="2782091"/>
            <a:ext cx="1037840" cy="5616625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971600" y="1700808"/>
            <a:ext cx="6840760" cy="3960142"/>
          </a:xfrm>
        </p:spPr>
        <p:txBody>
          <a:bodyPr/>
          <a:lstStyle/>
          <a:p>
            <a:r>
              <a:rPr lang="de-DE" altLang="de-DE" b="1" dirty="0"/>
              <a:t>Zusammenarbeit ist notwendig</a:t>
            </a:r>
          </a:p>
          <a:p>
            <a:pPr lvl="1" indent="0" eaLnBrk="1" hangingPunct="1">
              <a:buNone/>
            </a:pPr>
            <a:r>
              <a:rPr lang="de-DE" altLang="de-DE" dirty="0" smtClean="0"/>
              <a:t>Die </a:t>
            </a:r>
            <a:r>
              <a:rPr lang="de-DE" altLang="de-DE" dirty="0"/>
              <a:t>JAV kann eigene Beschlüsse </a:t>
            </a:r>
            <a:r>
              <a:rPr lang="de-DE" altLang="de-DE" dirty="0" smtClean="0"/>
              <a:t>fassen; die </a:t>
            </a:r>
            <a:r>
              <a:rPr lang="de-DE" altLang="de-DE" dirty="0"/>
              <a:t>Umsetzung erfolgt aber nur gemeinsam mit dem </a:t>
            </a:r>
            <a:r>
              <a:rPr lang="de-DE" altLang="de-DE" dirty="0" smtClean="0"/>
              <a:t>Personalrat.</a:t>
            </a:r>
            <a:endParaRPr lang="de-DE" altLang="de-DE" dirty="0"/>
          </a:p>
          <a:p>
            <a:endParaRPr lang="de-DE" altLang="de-DE" dirty="0"/>
          </a:p>
          <a:p>
            <a:r>
              <a:rPr lang="de-DE" altLang="de-DE" b="1" dirty="0"/>
              <a:t>Austausch und Planung der Arbeit</a:t>
            </a:r>
            <a:r>
              <a:rPr lang="de-DE" altLang="de-DE" dirty="0"/>
              <a:t> </a:t>
            </a:r>
            <a:endParaRPr lang="de-DE" altLang="de-DE" dirty="0" smtClean="0"/>
          </a:p>
          <a:p>
            <a:r>
              <a:rPr lang="de-DE" altLang="de-DE" dirty="0"/>
              <a:t>An den Sitzungen der JAV kann immer ein PR-Mitglied </a:t>
            </a:r>
            <a:r>
              <a:rPr lang="de-DE" altLang="de-DE" dirty="0" smtClean="0"/>
              <a:t>teilnehmen.</a:t>
            </a:r>
          </a:p>
          <a:p>
            <a:r>
              <a:rPr lang="de-DE" altLang="de-DE" dirty="0" smtClean="0"/>
              <a:t>Ein </a:t>
            </a:r>
            <a:r>
              <a:rPr lang="de-DE" altLang="de-DE" dirty="0"/>
              <a:t>Mitglied der JAV darf immer an </a:t>
            </a:r>
            <a:r>
              <a:rPr lang="de-DE" altLang="de-DE" dirty="0" smtClean="0"/>
              <a:t>Personalratssitzungen teilnehmen. Wenn </a:t>
            </a:r>
            <a:r>
              <a:rPr lang="de-DE" altLang="de-DE" dirty="0"/>
              <a:t>es um konkrete Belange von jungen </a:t>
            </a:r>
            <a:r>
              <a:rPr lang="de-DE" altLang="de-DE" dirty="0" smtClean="0"/>
              <a:t>Beschäftigten geht, </a:t>
            </a:r>
            <a:r>
              <a:rPr lang="de-DE" altLang="de-DE" dirty="0"/>
              <a:t>hat </a:t>
            </a:r>
            <a:r>
              <a:rPr lang="de-DE" altLang="de-DE" dirty="0" smtClean="0"/>
              <a:t>die gesamte </a:t>
            </a:r>
            <a:r>
              <a:rPr lang="de-DE" altLang="de-DE" dirty="0"/>
              <a:t>JAV </a:t>
            </a:r>
            <a:r>
              <a:rPr lang="de-DE" altLang="de-DE" dirty="0" smtClean="0"/>
              <a:t>Teilnahmerecht.</a:t>
            </a:r>
          </a:p>
          <a:p>
            <a:r>
              <a:rPr lang="de-DE" altLang="de-DE" dirty="0" smtClean="0"/>
              <a:t>Sind junge Beschäftigte überwiegend betroffen, hat der die JAV Stimmrecht auf der PR-Sitzung.</a:t>
            </a:r>
          </a:p>
          <a:p>
            <a:endParaRPr lang="de-DE" altLang="de-DE" dirty="0"/>
          </a:p>
          <a:p>
            <a:r>
              <a:rPr lang="de-DE" altLang="de-DE" b="1" dirty="0"/>
              <a:t>Gute Ergebnisse – durch enge Zusammenarbeit </a:t>
            </a:r>
            <a:endParaRPr lang="de-DE" altLang="de-DE" b="1" dirty="0" smtClean="0"/>
          </a:p>
          <a:p>
            <a:r>
              <a:rPr lang="de-DE" altLang="de-DE" b="1" dirty="0" smtClean="0"/>
              <a:t>und </a:t>
            </a:r>
            <a:r>
              <a:rPr lang="de-DE" altLang="de-DE" b="1" dirty="0"/>
              <a:t>Austausch.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661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Gegenseitige Unterstützung:</a:t>
            </a:r>
            <a:br>
              <a:rPr lang="de-DE" dirty="0" smtClean="0"/>
            </a:br>
            <a:r>
              <a:rPr lang="de-DE" dirty="0" smtClean="0"/>
              <a:t>JAV &amp; Personalrat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043608" y="1700808"/>
            <a:ext cx="6695825" cy="3960142"/>
          </a:xfrm>
        </p:spPr>
        <p:txBody>
          <a:bodyPr/>
          <a:lstStyle/>
          <a:p>
            <a:r>
              <a:rPr lang="de-DE" b="1" dirty="0" smtClean="0"/>
              <a:t>Besser gemeinsam</a:t>
            </a:r>
          </a:p>
          <a:p>
            <a:r>
              <a:rPr lang="de-DE" dirty="0" smtClean="0"/>
              <a:t>Eine gute Zusammenarbeit braucht feste Absprachen. Überlegt euch deshalb:</a:t>
            </a:r>
          </a:p>
          <a:p>
            <a:pPr marL="799200" lvl="2" indent="-285750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dirty="0" smtClean="0"/>
              <a:t>Wer ist im PR zuständig für berufliche Bildung &amp; Ausbildung?</a:t>
            </a:r>
          </a:p>
          <a:p>
            <a:pPr marL="799200" lvl="2" indent="-285750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dirty="0" smtClean="0"/>
              <a:t>Wer begleitet die JAV bei ihren „ersten Schritten“?</a:t>
            </a:r>
          </a:p>
          <a:p>
            <a:pPr marL="799200" lvl="2" indent="-285750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dirty="0" smtClean="0"/>
              <a:t>Wie können Informationen zwischen JAV und PR schnell und auf Augenhöhe ausgetauscht werden?</a:t>
            </a:r>
          </a:p>
          <a:p>
            <a:pPr marL="799200" lvl="2" indent="-285750">
              <a:buClr>
                <a:srgbClr val="C8D400"/>
              </a:buClr>
              <a:buFont typeface="Wingdings" panose="05000000000000000000" pitchFamily="2" charset="2"/>
              <a:buChar char="è"/>
            </a:pPr>
            <a:endParaRPr lang="de-DE" dirty="0" smtClean="0"/>
          </a:p>
          <a:p>
            <a:pPr lvl="1">
              <a:buClr>
                <a:srgbClr val="C8D400"/>
              </a:buClr>
              <a:buNone/>
            </a:pPr>
            <a:r>
              <a:rPr lang="de-DE" b="1" dirty="0" smtClean="0"/>
              <a:t>Unterstützung, wenn es drauf ankommt</a:t>
            </a:r>
          </a:p>
          <a:p>
            <a:pPr lvl="1">
              <a:buClr>
                <a:srgbClr val="C8D400"/>
              </a:buClr>
              <a:buNone/>
            </a:pPr>
            <a:r>
              <a:rPr lang="de-DE" dirty="0" smtClean="0"/>
              <a:t>Der Personalrat ist für die JAV ein guter Ansprechpartner, wenn es Hilfe bei Anträgen geht oder Fragen zu </a:t>
            </a:r>
            <a:r>
              <a:rPr lang="de-DE" dirty="0"/>
              <a:t>F</a:t>
            </a:r>
            <a:r>
              <a:rPr lang="de-DE" dirty="0" smtClean="0"/>
              <a:t>reistellung, Kostenübernahme von Seminaren und Beschaffung von Arbeitsmaterial zu klären sind.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3090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Gemeinsam mit </a:t>
            </a:r>
            <a:r>
              <a:rPr lang="de-DE" altLang="de-DE" dirty="0" smtClean="0"/>
              <a:t>der ver.di </a:t>
            </a:r>
            <a:r>
              <a:rPr lang="de-DE" altLang="de-DE" dirty="0"/>
              <a:t>Jugend: ein starkes Team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115616" y="1916832"/>
            <a:ext cx="6695825" cy="3960142"/>
          </a:xfrm>
        </p:spPr>
        <p:txBody>
          <a:bodyPr/>
          <a:lstStyle/>
          <a:p>
            <a:r>
              <a:rPr lang="de-DE" altLang="de-DE" b="1" dirty="0"/>
              <a:t>ver.di Jugend unterstützt </a:t>
            </a:r>
            <a:r>
              <a:rPr lang="de-DE" altLang="de-DE" b="1" dirty="0" err="1"/>
              <a:t>JAVen</a:t>
            </a:r>
            <a:endParaRPr lang="de-DE" altLang="de-DE" b="1" dirty="0"/>
          </a:p>
          <a:p>
            <a:pPr marL="396000" lvl="1" eaLnBrk="1" hangingPunct="1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altLang="de-DE" dirty="0"/>
              <a:t>durch Seminare und Schulungen</a:t>
            </a:r>
          </a:p>
          <a:p>
            <a:pPr marL="396000" lvl="1" eaLnBrk="1" hangingPunct="1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altLang="de-DE" dirty="0"/>
              <a:t>durch Hilfe in der täglichen Arbeit</a:t>
            </a:r>
          </a:p>
          <a:p>
            <a:pPr marL="396000" lvl="1" eaLnBrk="1" hangingPunct="1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altLang="de-DE" dirty="0"/>
              <a:t>durch Beratung in arbeitsrechtlichen Fragen </a:t>
            </a:r>
            <a:r>
              <a:rPr lang="de-DE" altLang="de-DE" dirty="0" smtClean="0"/>
              <a:t>und </a:t>
            </a:r>
            <a:r>
              <a:rPr lang="de-DE" altLang="de-DE" dirty="0"/>
              <a:t>Zeugnischeck</a:t>
            </a:r>
          </a:p>
          <a:p>
            <a:pPr marL="396000" lvl="1" eaLnBrk="1" hangingPunct="1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altLang="de-DE" dirty="0"/>
              <a:t>durch Materialien für die JAV-Arbeit</a:t>
            </a:r>
          </a:p>
          <a:p>
            <a:endParaRPr lang="de-DE" altLang="de-DE" dirty="0"/>
          </a:p>
          <a:p>
            <a:r>
              <a:rPr lang="de-DE" altLang="de-DE" b="1" dirty="0"/>
              <a:t>ver.di Jugend – kompetent, konsequent, kreativ </a:t>
            </a:r>
          </a:p>
          <a:p>
            <a:pPr marL="396000" lvl="1" eaLnBrk="1" hangingPunct="1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altLang="de-DE" dirty="0"/>
              <a:t>als Expertenteam rund um Ausbildung und Berufseinstieg</a:t>
            </a:r>
          </a:p>
          <a:p>
            <a:pPr marL="396000" lvl="1" eaLnBrk="1" hangingPunct="1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altLang="de-DE" dirty="0"/>
              <a:t>als Interessenvertretung – gemeinsam mit euch</a:t>
            </a:r>
          </a:p>
          <a:p>
            <a:pPr marL="396000" lvl="1" eaLnBrk="1" hangingPunct="1">
              <a:buClr>
                <a:srgbClr val="C8D400"/>
              </a:buClr>
              <a:buFont typeface="Wingdings" panose="05000000000000000000" pitchFamily="2" charset="2"/>
              <a:buChar char="è"/>
            </a:pPr>
            <a:r>
              <a:rPr lang="de-DE" altLang="de-DE" dirty="0"/>
              <a:t>als Community junger Menschen, die etwas </a:t>
            </a:r>
            <a:r>
              <a:rPr lang="de-DE" altLang="de-DE" dirty="0" smtClean="0"/>
              <a:t> bewegen wollen</a:t>
            </a:r>
          </a:p>
          <a:p>
            <a:pPr lvl="1" eaLnBrk="1" hangingPunct="1"/>
            <a:endParaRPr lang="de-DE" altLang="de-DE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564706"/>
            <a:ext cx="4293294" cy="429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0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860032" y="1628800"/>
            <a:ext cx="3240360" cy="1008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2800" dirty="0" smtClean="0"/>
              <a:t>Nur gemeinsam mehr erreichen!</a:t>
            </a:r>
          </a:p>
          <a:p>
            <a:pPr>
              <a:lnSpc>
                <a:spcPct val="100000"/>
              </a:lnSpc>
            </a:pPr>
            <a:r>
              <a:rPr lang="de-DE" sz="2800" dirty="0" smtClean="0"/>
              <a:t>JAV &amp; PR – ein starkes Team</a:t>
            </a:r>
            <a:endParaRPr lang="de-DE" sz="2800" dirty="0"/>
          </a:p>
        </p:txBody>
      </p:sp>
      <p:sp>
        <p:nvSpPr>
          <p:cNvPr id="4" name="Textplatzhalter 2"/>
          <p:cNvSpPr txBox="1">
            <a:spLocks/>
          </p:cNvSpPr>
          <p:nvPr/>
        </p:nvSpPr>
        <p:spPr>
          <a:xfrm>
            <a:off x="6948264" y="4342386"/>
            <a:ext cx="1728192" cy="576064"/>
          </a:xfrm>
          <a:prstGeom prst="rect">
            <a:avLst/>
          </a:prstGeom>
          <a:scene3d>
            <a:camera prst="orthographicFront">
              <a:rot lat="0" lon="0" rev="450000"/>
            </a:camera>
            <a:lightRig rig="threePt" dir="t"/>
          </a:scene3d>
        </p:spPr>
        <p:txBody>
          <a:bodyPr vert="horz" wrap="square" lIns="0" tIns="0" rIns="0" bIns="0" anchor="t" anchorCtr="0"/>
          <a:lstStyle>
            <a:lvl1pPr marL="0" marR="0" indent="0" algn="l" defTabSz="4572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heavy" kern="0" cap="none" spc="0" baseline="0">
                <a:solidFill>
                  <a:srgbClr val="311F4B"/>
                </a:solidFill>
                <a:uFill>
                  <a:solidFill>
                    <a:srgbClr val="311F4B"/>
                  </a:solidFill>
                </a:uFill>
                <a:latin typeface="+mj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-"/>
              <a:defRPr sz="1400" b="0" i="0" kern="1200" spc="0" baseline="0">
                <a:solidFill>
                  <a:srgbClr val="333333"/>
                </a:solidFill>
                <a:latin typeface="Arial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0" i="0" kern="1200" spc="0" baseline="0">
                <a:solidFill>
                  <a:srgbClr val="191919"/>
                </a:solidFill>
                <a:latin typeface="+mn-lt"/>
                <a:ea typeface="ＭＳ Ｐゴシック" charset="0"/>
                <a:cs typeface="+mn-cs"/>
              </a:defRPr>
            </a:lvl3pPr>
            <a:lvl4pPr marL="285750" indent="-285750" algn="l" defTabSz="457200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Font typeface="Lucida Grande"/>
              <a:buChar char="—"/>
              <a:defRPr sz="1600" b="0" i="0" kern="1200" spc="0" baseline="0">
                <a:solidFill>
                  <a:srgbClr val="191919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b="0" i="0" kern="1200" spc="0" baseline="0">
                <a:solidFill>
                  <a:srgbClr val="19191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800" dirty="0" smtClean="0"/>
              <a:t>jav.info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5821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tandard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386</Words>
  <Application>Microsoft Office PowerPoint</Application>
  <PresentationFormat>Bildschirmpräsentation (4:3)</PresentationFormat>
  <Paragraphs>67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7" baseType="lpstr">
      <vt:lpstr>ＭＳ Ｐゴシック</vt:lpstr>
      <vt:lpstr>Arial</vt:lpstr>
      <vt:lpstr>Arial Black</vt:lpstr>
      <vt:lpstr>Calibri</vt:lpstr>
      <vt:lpstr>Lucida Grande</vt:lpstr>
      <vt:lpstr>Symbol</vt:lpstr>
      <vt:lpstr>Wingdings</vt:lpstr>
      <vt:lpstr>Standarddesign</vt:lpstr>
      <vt:lpstr>1_Standarddesign</vt:lpstr>
      <vt:lpstr>JAV &amp; PERSONALRAT</vt:lpstr>
      <vt:lpstr>Warum ist es wichtig zusammen zu arbeiten?</vt:lpstr>
      <vt:lpstr>Gemeinsam stärker: JAV &amp; Personalrat</vt:lpstr>
      <vt:lpstr>Gemeinsam arbeiten: JAV &amp; Personalrat</vt:lpstr>
      <vt:lpstr>Gemeinsam mehr erreichen: JAV &amp; Personalrat</vt:lpstr>
      <vt:lpstr>Gegenseitige Unterstützung: JAV &amp; Personalrat</vt:lpstr>
      <vt:lpstr>Gemeinsam mit der ver.di Jugend: ein starkes Team</vt:lpstr>
      <vt:lpstr>PowerPoint-Präsentation</vt:lpstr>
    </vt:vector>
  </TitlesOfParts>
  <Company>...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 &amp; Betriebsrat</dc:title>
  <dc:creator>KOLB - PR, Text, Training</dc:creator>
  <cp:lastModifiedBy>Gorsky, Astrid</cp:lastModifiedBy>
  <cp:revision>464</cp:revision>
  <cp:lastPrinted>2018-07-04T12:14:00Z</cp:lastPrinted>
  <dcterms:created xsi:type="dcterms:W3CDTF">2013-10-07T16:10:28Z</dcterms:created>
  <dcterms:modified xsi:type="dcterms:W3CDTF">2022-04-19T13:48:48Z</dcterms:modified>
</cp:coreProperties>
</file>